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DM Sans Bold" charset="1" panose="00000000000000000000"/>
      <p:regular r:id="rId15"/>
    </p:embeddedFont>
    <p:embeddedFont>
      <p:font typeface="DM Sans" charset="1" panose="00000000000000000000"/>
      <p:regular r:id="rId16"/>
    </p:embeddedFont>
    <p:embeddedFont>
      <p:font typeface="Open Sans Light" charset="1" panose="020B0306030504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6.png" Type="http://schemas.openxmlformats.org/officeDocument/2006/relationships/image"/><Relationship Id="rId14" Target="../media/image27.svg" Type="http://schemas.openxmlformats.org/officeDocument/2006/relationships/image"/><Relationship Id="rId2" Target="../media/image1.pn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24.png" Type="http://schemas.openxmlformats.org/officeDocument/2006/relationships/image"/><Relationship Id="rId16" Target="../media/image25.svg" Type="http://schemas.openxmlformats.org/officeDocument/2006/relationships/image"/><Relationship Id="rId17" Target="../media/image28.png" Type="http://schemas.openxmlformats.org/officeDocument/2006/relationships/image"/><Relationship Id="rId18" Target="../media/image29.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2329398" y="8614893"/>
            <a:ext cx="4899948" cy="3344214"/>
          </a:xfrm>
          <a:custGeom>
            <a:avLst/>
            <a:gdLst/>
            <a:ahLst/>
            <a:cxnLst/>
            <a:rect r="r" b="b" t="t" l="l"/>
            <a:pathLst>
              <a:path h="3344214" w="4899948">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030709" y="9258300"/>
            <a:ext cx="3059829" cy="751049"/>
          </a:xfrm>
          <a:custGeom>
            <a:avLst/>
            <a:gdLst/>
            <a:ahLst/>
            <a:cxnLst/>
            <a:rect r="r" b="b" t="t" l="l"/>
            <a:pathLst>
              <a:path h="751049" w="3059829">
                <a:moveTo>
                  <a:pt x="0" y="0"/>
                </a:moveTo>
                <a:lnTo>
                  <a:pt x="3059829" y="0"/>
                </a:lnTo>
                <a:lnTo>
                  <a:pt x="3059829" y="751049"/>
                </a:lnTo>
                <a:lnTo>
                  <a:pt x="0" y="7510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236705" y="6409875"/>
            <a:ext cx="724985" cy="920616"/>
          </a:xfrm>
          <a:custGeom>
            <a:avLst/>
            <a:gdLst/>
            <a:ahLst/>
            <a:cxnLst/>
            <a:rect r="r" b="b" t="t" l="l"/>
            <a:pathLst>
              <a:path h="920616" w="724985">
                <a:moveTo>
                  <a:pt x="0" y="0"/>
                </a:moveTo>
                <a:lnTo>
                  <a:pt x="724986" y="0"/>
                </a:lnTo>
                <a:lnTo>
                  <a:pt x="724986" y="920616"/>
                </a:lnTo>
                <a:lnTo>
                  <a:pt x="0" y="9206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215205" y="8540136"/>
            <a:ext cx="4602314" cy="3618569"/>
          </a:xfrm>
          <a:custGeom>
            <a:avLst/>
            <a:gdLst/>
            <a:ahLst/>
            <a:cxnLst/>
            <a:rect r="r" b="b" t="t" l="l"/>
            <a:pathLst>
              <a:path h="3618569" w="4602314">
                <a:moveTo>
                  <a:pt x="0" y="0"/>
                </a:moveTo>
                <a:lnTo>
                  <a:pt x="4602314" y="0"/>
                </a:lnTo>
                <a:lnTo>
                  <a:pt x="4602314" y="3618570"/>
                </a:lnTo>
                <a:lnTo>
                  <a:pt x="0" y="36185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7" id="7"/>
          <p:cNvSpPr/>
          <p:nvPr/>
        </p:nvSpPr>
        <p:spPr>
          <a:xfrm flipH="false" flipV="false" rot="0">
            <a:off x="-674156" y="-1072630"/>
            <a:ext cx="4899948" cy="3068592"/>
          </a:xfrm>
          <a:custGeom>
            <a:avLst/>
            <a:gdLst/>
            <a:ahLst/>
            <a:cxnLst/>
            <a:rect r="r" b="b" t="t" l="l"/>
            <a:pathLst>
              <a:path h="3068592" w="4899948">
                <a:moveTo>
                  <a:pt x="0" y="0"/>
                </a:moveTo>
                <a:lnTo>
                  <a:pt x="4899948" y="0"/>
                </a:lnTo>
                <a:lnTo>
                  <a:pt x="4899948" y="3068592"/>
                </a:lnTo>
                <a:lnTo>
                  <a:pt x="0" y="306859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8" id="8"/>
          <p:cNvSpPr/>
          <p:nvPr/>
        </p:nvSpPr>
        <p:spPr>
          <a:xfrm flipH="false" flipV="false" rot="0">
            <a:off x="12686214" y="-2578193"/>
            <a:ext cx="4292424" cy="3870986"/>
          </a:xfrm>
          <a:custGeom>
            <a:avLst/>
            <a:gdLst/>
            <a:ahLst/>
            <a:cxnLst/>
            <a:rect r="r" b="b" t="t" l="l"/>
            <a:pathLst>
              <a:path h="3870986" w="4292424">
                <a:moveTo>
                  <a:pt x="0" y="0"/>
                </a:moveTo>
                <a:lnTo>
                  <a:pt x="4292424" y="0"/>
                </a:lnTo>
                <a:lnTo>
                  <a:pt x="4292424" y="3870986"/>
                </a:lnTo>
                <a:lnTo>
                  <a:pt x="0" y="387098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9" id="9"/>
          <p:cNvSpPr/>
          <p:nvPr/>
        </p:nvSpPr>
        <p:spPr>
          <a:xfrm flipH="false" flipV="false" rot="0">
            <a:off x="10138935"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10" id="10"/>
          <p:cNvSpPr/>
          <p:nvPr/>
        </p:nvSpPr>
        <p:spPr>
          <a:xfrm flipH="false" flipV="false" rot="0">
            <a:off x="7409323" y="-2700100"/>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a:ln cap="sq">
            <a:noFill/>
            <a:prstDash val="solid"/>
            <a:miter/>
          </a:ln>
        </p:spPr>
      </p:sp>
      <p:sp>
        <p:nvSpPr>
          <p:cNvPr name="Freeform 11" id="11"/>
          <p:cNvSpPr/>
          <p:nvPr/>
        </p:nvSpPr>
        <p:spPr>
          <a:xfrm flipH="false" flipV="false" rot="4747568">
            <a:off x="-2972342" y="3665317"/>
            <a:ext cx="4896097" cy="2735694"/>
          </a:xfrm>
          <a:custGeom>
            <a:avLst/>
            <a:gdLst/>
            <a:ahLst/>
            <a:cxnLst/>
            <a:rect r="r" b="b" t="t" l="l"/>
            <a:pathLst>
              <a:path h="2735694" w="4896097">
                <a:moveTo>
                  <a:pt x="0" y="0"/>
                </a:moveTo>
                <a:lnTo>
                  <a:pt x="4896097" y="0"/>
                </a:lnTo>
                <a:lnTo>
                  <a:pt x="4896097" y="2735694"/>
                </a:lnTo>
                <a:lnTo>
                  <a:pt x="0" y="273569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a:ln cap="sq">
            <a:noFill/>
            <a:prstDash val="solid"/>
            <a:miter/>
          </a:ln>
        </p:spPr>
      </p:sp>
      <p:sp>
        <p:nvSpPr>
          <p:cNvPr name="Freeform 12" id="12"/>
          <p:cNvSpPr/>
          <p:nvPr/>
        </p:nvSpPr>
        <p:spPr>
          <a:xfrm flipH="false" flipV="false" rot="0">
            <a:off x="4831481" y="-1626507"/>
            <a:ext cx="2892762" cy="2919301"/>
          </a:xfrm>
          <a:custGeom>
            <a:avLst/>
            <a:gdLst/>
            <a:ahLst/>
            <a:cxnLst/>
            <a:rect r="r" b="b" t="t" l="l"/>
            <a:pathLst>
              <a:path h="2919301" w="2892762">
                <a:moveTo>
                  <a:pt x="0" y="0"/>
                </a:moveTo>
                <a:lnTo>
                  <a:pt x="2892761" y="0"/>
                </a:lnTo>
                <a:lnTo>
                  <a:pt x="2892761" y="2919300"/>
                </a:lnTo>
                <a:lnTo>
                  <a:pt x="0" y="291930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a:ln cap="sq">
            <a:noFill/>
            <a:prstDash val="solid"/>
            <a:miter/>
          </a:ln>
        </p:spPr>
      </p:sp>
      <p:sp>
        <p:nvSpPr>
          <p:cNvPr name="Freeform 13" id="13"/>
          <p:cNvSpPr/>
          <p:nvPr/>
        </p:nvSpPr>
        <p:spPr>
          <a:xfrm flipH="false" flipV="false" rot="0">
            <a:off x="17259300" y="2262342"/>
            <a:ext cx="3575541" cy="3575541"/>
          </a:xfrm>
          <a:custGeom>
            <a:avLst/>
            <a:gdLst/>
            <a:ahLst/>
            <a:cxnLst/>
            <a:rect r="r" b="b" t="t" l="l"/>
            <a:pathLst>
              <a:path h="3575541" w="3575541">
                <a:moveTo>
                  <a:pt x="0" y="0"/>
                </a:moveTo>
                <a:lnTo>
                  <a:pt x="3575541" y="0"/>
                </a:lnTo>
                <a:lnTo>
                  <a:pt x="3575541" y="3575541"/>
                </a:lnTo>
                <a:lnTo>
                  <a:pt x="0" y="3575541"/>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a:ln cap="sq">
            <a:noFill/>
            <a:prstDash val="solid"/>
            <a:miter/>
          </a:ln>
        </p:spPr>
      </p:sp>
      <p:sp>
        <p:nvSpPr>
          <p:cNvPr name="Freeform 14" id="14"/>
          <p:cNvSpPr/>
          <p:nvPr/>
        </p:nvSpPr>
        <p:spPr>
          <a:xfrm flipH="false" flipV="false" rot="0">
            <a:off x="2570549" y="9093737"/>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a:ln cap="sq">
            <a:noFill/>
            <a:prstDash val="solid"/>
            <a:miter/>
          </a:ln>
        </p:spPr>
      </p:sp>
      <p:sp>
        <p:nvSpPr>
          <p:cNvPr name="Freeform 15" id="15"/>
          <p:cNvSpPr/>
          <p:nvPr/>
        </p:nvSpPr>
        <p:spPr>
          <a:xfrm flipH="false" flipV="false" rot="-5282649">
            <a:off x="16440369" y="6970869"/>
            <a:ext cx="3382987" cy="1154444"/>
          </a:xfrm>
          <a:custGeom>
            <a:avLst/>
            <a:gdLst/>
            <a:ahLst/>
            <a:cxnLst/>
            <a:rect r="r" b="b" t="t" l="l"/>
            <a:pathLst>
              <a:path h="1154444" w="3382987">
                <a:moveTo>
                  <a:pt x="0" y="0"/>
                </a:moveTo>
                <a:lnTo>
                  <a:pt x="3382987" y="0"/>
                </a:lnTo>
                <a:lnTo>
                  <a:pt x="3382987" y="1154445"/>
                </a:lnTo>
                <a:lnTo>
                  <a:pt x="0" y="115444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a:ln cap="sq">
            <a:noFill/>
            <a:prstDash val="solid"/>
            <a:miter/>
          </a:ln>
        </p:spPr>
      </p:sp>
      <p:sp>
        <p:nvSpPr>
          <p:cNvPr name="Freeform 16" id="16"/>
          <p:cNvSpPr/>
          <p:nvPr/>
        </p:nvSpPr>
        <p:spPr>
          <a:xfrm flipH="false" flipV="false" rot="0">
            <a:off x="16978638" y="-642644"/>
            <a:ext cx="3104522" cy="3342688"/>
          </a:xfrm>
          <a:custGeom>
            <a:avLst/>
            <a:gdLst/>
            <a:ahLst/>
            <a:cxnLst/>
            <a:rect r="r" b="b" t="t" l="l"/>
            <a:pathLst>
              <a:path h="3342688" w="3104522">
                <a:moveTo>
                  <a:pt x="0" y="0"/>
                </a:moveTo>
                <a:lnTo>
                  <a:pt x="3104522" y="0"/>
                </a:lnTo>
                <a:lnTo>
                  <a:pt x="3104522" y="3342688"/>
                </a:lnTo>
                <a:lnTo>
                  <a:pt x="0" y="334268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a:ln cap="sq">
            <a:noFill/>
            <a:prstDash val="solid"/>
            <a:miter/>
          </a:ln>
        </p:spPr>
      </p:sp>
      <p:sp>
        <p:nvSpPr>
          <p:cNvPr name="TextBox 17" id="17"/>
          <p:cNvSpPr txBox="true"/>
          <p:nvPr/>
        </p:nvSpPr>
        <p:spPr>
          <a:xfrm rot="0">
            <a:off x="3688802" y="4119999"/>
            <a:ext cx="10910396" cy="1024509"/>
          </a:xfrm>
          <a:prstGeom prst="rect">
            <a:avLst/>
          </a:prstGeom>
        </p:spPr>
        <p:txBody>
          <a:bodyPr anchor="t" rtlCol="false" tIns="0" lIns="0" bIns="0" rIns="0">
            <a:spAutoFit/>
          </a:bodyPr>
          <a:lstStyle/>
          <a:p>
            <a:pPr algn="ctr" rtl="true">
              <a:lnSpc>
                <a:spcPts val="3947"/>
              </a:lnSpc>
            </a:pPr>
            <a:r>
              <a:rPr lang="ar-EG" sz="4200">
                <a:solidFill>
                  <a:srgbClr val="000000"/>
                </a:solidFill>
                <a:latin typeface="DM Sans Bold"/>
                <a:ea typeface="DM Sans Bold"/>
                <a:cs typeface="DM Sans Bold"/>
                <a:sym typeface="DM Sans Bold"/>
                <a:rtl val="true"/>
              </a:rPr>
              <a:t> التوظيف والاستقطاب (</a:t>
            </a:r>
            <a:r>
              <a:rPr lang="en-US" sz="4200">
                <a:solidFill>
                  <a:srgbClr val="000000"/>
                </a:solidFill>
                <a:latin typeface="DM Sans Bold"/>
                <a:ea typeface="DM Sans Bold"/>
                <a:cs typeface="DM Sans Bold"/>
                <a:sym typeface="DM Sans Bold"/>
              </a:rPr>
              <a:t>Recruitment &amp; Talent Acquisition</a:t>
            </a:r>
            <a:r>
              <a:rPr lang="ar-EG" sz="4200">
                <a:solidFill>
                  <a:srgbClr val="000000"/>
                </a:solidFill>
                <a:latin typeface="DM Sans Bold"/>
                <a:ea typeface="DM Sans Bold"/>
                <a:cs typeface="DM Sans Bold"/>
                <a:sym typeface="DM Sans Bold"/>
                <a:rtl val="true"/>
              </a:rPr>
              <a:t>)</a:t>
            </a:r>
          </a:p>
        </p:txBody>
      </p:sp>
      <p:sp>
        <p:nvSpPr>
          <p:cNvPr name="TextBox 18" id="18"/>
          <p:cNvSpPr txBox="true"/>
          <p:nvPr/>
        </p:nvSpPr>
        <p:spPr>
          <a:xfrm rot="0">
            <a:off x="4914102" y="6624033"/>
            <a:ext cx="8459795" cy="578026"/>
          </a:xfrm>
          <a:prstGeom prst="rect">
            <a:avLst/>
          </a:prstGeom>
        </p:spPr>
        <p:txBody>
          <a:bodyPr anchor="t" rtlCol="false" tIns="0" lIns="0" bIns="0" rIns="0">
            <a:spAutoFit/>
          </a:bodyPr>
          <a:lstStyle/>
          <a:p>
            <a:pPr algn="ctr" rtl="true">
              <a:lnSpc>
                <a:spcPts val="4381"/>
              </a:lnSpc>
            </a:pPr>
            <a:r>
              <a:rPr lang="ar-EG" sz="4381" spc="-87">
                <a:solidFill>
                  <a:srgbClr val="000000"/>
                </a:solidFill>
                <a:latin typeface="DM Sans Bold"/>
                <a:ea typeface="DM Sans Bold"/>
                <a:cs typeface="DM Sans Bold"/>
                <a:sym typeface="DM Sans Bold"/>
                <a:rtl val="true"/>
              </a:rPr>
              <a:t>ميعاد العواد </a:t>
            </a:r>
          </a:p>
        </p:txBody>
      </p:sp>
      <p:sp>
        <p:nvSpPr>
          <p:cNvPr name="Freeform 19" id="19"/>
          <p:cNvSpPr/>
          <p:nvPr/>
        </p:nvSpPr>
        <p:spPr>
          <a:xfrm flipH="false" flipV="false" rot="0">
            <a:off x="4737926" y="2576219"/>
            <a:ext cx="724985" cy="920616"/>
          </a:xfrm>
          <a:custGeom>
            <a:avLst/>
            <a:gdLst/>
            <a:ahLst/>
            <a:cxnLst/>
            <a:rect r="r" b="b" t="t" l="l"/>
            <a:pathLst>
              <a:path h="920616" w="724985">
                <a:moveTo>
                  <a:pt x="0" y="0"/>
                </a:moveTo>
                <a:lnTo>
                  <a:pt x="724985" y="0"/>
                </a:lnTo>
                <a:lnTo>
                  <a:pt x="724985" y="920616"/>
                </a:lnTo>
                <a:lnTo>
                  <a:pt x="0" y="9206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11562724" y="1539955"/>
            <a:ext cx="6264366" cy="6104909"/>
          </a:xfrm>
          <a:custGeom>
            <a:avLst/>
            <a:gdLst/>
            <a:ahLst/>
            <a:cxnLst/>
            <a:rect r="r" b="b" t="t" l="l"/>
            <a:pathLst>
              <a:path h="6104909" w="6264366">
                <a:moveTo>
                  <a:pt x="0" y="0"/>
                </a:moveTo>
                <a:lnTo>
                  <a:pt x="6264366" y="0"/>
                </a:lnTo>
                <a:lnTo>
                  <a:pt x="6264366" y="6104909"/>
                </a:lnTo>
                <a:lnTo>
                  <a:pt x="0" y="61049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504950" y="2148195"/>
            <a:ext cx="9489984" cy="367538"/>
          </a:xfrm>
          <a:prstGeom prst="rect">
            <a:avLst/>
          </a:prstGeom>
        </p:spPr>
        <p:txBody>
          <a:bodyPr anchor="t" rtlCol="false" tIns="0" lIns="0" bIns="0" rIns="0">
            <a:spAutoFit/>
          </a:bodyPr>
          <a:lstStyle/>
          <a:p>
            <a:pPr algn="r" rtl="true">
              <a:lnSpc>
                <a:spcPts val="2715"/>
              </a:lnSpc>
            </a:pPr>
            <a:r>
              <a:rPr lang="ar-EG" sz="2799">
                <a:solidFill>
                  <a:srgbClr val="000000"/>
                </a:solidFill>
                <a:latin typeface="DM Sans Bold"/>
                <a:ea typeface="DM Sans Bold"/>
                <a:cs typeface="DM Sans Bold"/>
                <a:sym typeface="DM Sans Bold"/>
                <a:rtl val="true"/>
              </a:rPr>
              <a:t>. تحديد الاحتياجات الوظيفية</a:t>
            </a:r>
          </a:p>
        </p:txBody>
      </p:sp>
      <p:sp>
        <p:nvSpPr>
          <p:cNvPr name="TextBox 5" id="5"/>
          <p:cNvSpPr txBox="true"/>
          <p:nvPr/>
        </p:nvSpPr>
        <p:spPr>
          <a:xfrm rot="0">
            <a:off x="2223037" y="3339079"/>
            <a:ext cx="7707571" cy="5067300"/>
          </a:xfrm>
          <a:prstGeom prst="rect">
            <a:avLst/>
          </a:prstGeom>
        </p:spPr>
        <p:txBody>
          <a:bodyPr anchor="t" rtlCol="false" tIns="0" lIns="0" bIns="0" rIns="0">
            <a:spAutoFit/>
          </a:bodyPr>
          <a:lstStyle/>
          <a:p>
            <a:pPr algn="l" marL="0" indent="0" lvl="0">
              <a:lnSpc>
                <a:spcPts val="2699"/>
              </a:lnSpc>
              <a:spcBef>
                <a:spcPct val="0"/>
              </a:spcBef>
            </a:pPr>
          </a:p>
          <a:p>
            <a:pPr algn="l" marL="0" indent="0" lvl="0">
              <a:lnSpc>
                <a:spcPts val="2699"/>
              </a:lnSpc>
              <a:spcBef>
                <a:spcPct val="0"/>
              </a:spcBef>
            </a:pPr>
          </a:p>
          <a:p>
            <a:pPr algn="l" marL="0" indent="0" lvl="0">
              <a:lnSpc>
                <a:spcPts val="2699"/>
              </a:lnSpc>
              <a:spcBef>
                <a:spcPct val="0"/>
              </a:spcBef>
            </a:pPr>
          </a:p>
          <a:p>
            <a:pPr algn="l">
              <a:lnSpc>
                <a:spcPts val="2699"/>
              </a:lnSpc>
              <a:spcBef>
                <a:spcPct val="0"/>
              </a:spcBef>
            </a:pPr>
          </a:p>
          <a:p>
            <a:pPr algn="l" marL="0" indent="0" lvl="0">
              <a:lnSpc>
                <a:spcPts val="2834"/>
              </a:lnSpc>
              <a:spcBef>
                <a:spcPct val="0"/>
              </a:spcBef>
            </a:pPr>
            <a:r>
              <a:rPr lang="ar-EG" sz="2099" spc="125" u="none">
                <a:solidFill>
                  <a:srgbClr val="FF3131"/>
                </a:solidFill>
                <a:latin typeface="DM Sans"/>
                <a:ea typeface="DM Sans"/>
                <a:cs typeface="DM Sans"/>
                <a:sym typeface="DM Sans"/>
                <a:rtl val="true"/>
              </a:rPr>
              <a:t>الخطوة الأولى</a:t>
            </a:r>
            <a:r>
              <a:rPr lang="ar-EG" sz="2099" spc="125" u="none">
                <a:solidFill>
                  <a:srgbClr val="000000"/>
                </a:solidFill>
                <a:latin typeface="DM Sans"/>
                <a:ea typeface="DM Sans"/>
                <a:cs typeface="DM Sans"/>
                <a:sym typeface="DM Sans"/>
                <a:rtl val="true"/>
              </a:rPr>
              <a:t>: تبدأ العملية بتحديد الحاجة لتوظيف موظف جديد. يتم ذلك من خلال التواصل بين مديري الأقسام المختلفة وقسم الموارد البشرية لتحديد الوظائف الشاغرة بناءً على احتياجات العمل الحالية والمستقبلية</a:t>
            </a:r>
            <a:r>
              <a:rPr lang="en-US" sz="2099" spc="125" u="none">
                <a:solidFill>
                  <a:srgbClr val="000000"/>
                </a:solidFill>
                <a:latin typeface="DM Sans"/>
                <a:ea typeface="DM Sans"/>
                <a:cs typeface="DM Sans"/>
                <a:sym typeface="DM Sans"/>
              </a:rPr>
              <a:t>.</a:t>
            </a:r>
          </a:p>
          <a:p>
            <a:pPr algn="l" marL="0" indent="0" lvl="0">
              <a:lnSpc>
                <a:spcPts val="2699"/>
              </a:lnSpc>
              <a:spcBef>
                <a:spcPct val="0"/>
              </a:spcBef>
            </a:pPr>
          </a:p>
          <a:p>
            <a:pPr algn="l" marL="0" indent="0" lvl="0">
              <a:lnSpc>
                <a:spcPts val="2699"/>
              </a:lnSpc>
              <a:spcBef>
                <a:spcPct val="0"/>
              </a:spcBef>
            </a:pPr>
          </a:p>
          <a:p>
            <a:pPr algn="l" marL="0" indent="0" lvl="0">
              <a:lnSpc>
                <a:spcPts val="2699"/>
              </a:lnSpc>
              <a:spcBef>
                <a:spcPct val="0"/>
              </a:spcBef>
            </a:pPr>
          </a:p>
          <a:p>
            <a:pPr algn="l">
              <a:lnSpc>
                <a:spcPts val="2699"/>
              </a:lnSpc>
              <a:spcBef>
                <a:spcPct val="0"/>
              </a:spcBef>
            </a:pPr>
          </a:p>
          <a:p>
            <a:pPr algn="l">
              <a:lnSpc>
                <a:spcPts val="2699"/>
              </a:lnSpc>
              <a:spcBef>
                <a:spcPct val="0"/>
              </a:spcBef>
            </a:pPr>
            <a:r>
              <a:rPr lang="ar-EG" sz="1999" spc="119" u="none">
                <a:solidFill>
                  <a:srgbClr val="000000"/>
                </a:solidFill>
                <a:latin typeface="DM Sans"/>
                <a:ea typeface="DM Sans"/>
                <a:cs typeface="DM Sans"/>
                <a:sym typeface="DM Sans"/>
                <a:rtl val="true"/>
              </a:rPr>
              <a:t>الم</a:t>
            </a:r>
            <a:r>
              <a:rPr lang="ar-EG" sz="1999" spc="119" u="none">
                <a:solidFill>
                  <a:srgbClr val="FF3131"/>
                </a:solidFill>
                <a:latin typeface="DM Sans"/>
                <a:ea typeface="DM Sans"/>
                <a:cs typeface="DM Sans"/>
                <a:sym typeface="DM Sans"/>
                <a:rtl val="true"/>
              </a:rPr>
              <a:t>خرجات: توصيف وظيفي</a:t>
            </a:r>
            <a:r>
              <a:rPr lang="ar-EG" sz="1999" spc="119" u="none">
                <a:solidFill>
                  <a:srgbClr val="000000"/>
                </a:solidFill>
                <a:latin typeface="DM Sans"/>
                <a:ea typeface="DM Sans"/>
                <a:cs typeface="DM Sans"/>
                <a:sym typeface="DM Sans"/>
                <a:rtl val="true"/>
              </a:rPr>
              <a:t> واضح يتضمن المهام المطلوبة، المؤهلات، والخبرات اللازمة</a:t>
            </a:r>
            <a:r>
              <a:rPr lang="en-US" sz="1999" spc="119" u="none">
                <a:solidFill>
                  <a:srgbClr val="000000"/>
                </a:solidFill>
                <a:latin typeface="DM Sans"/>
                <a:ea typeface="DM Sans"/>
                <a:cs typeface="DM Sans"/>
                <a:sym typeface="DM Sans"/>
              </a:rPr>
              <a:t>.</a:t>
            </a:r>
          </a:p>
          <a:p>
            <a:pPr algn="l" marL="0" indent="0" lvl="0">
              <a:lnSpc>
                <a:spcPts val="2699"/>
              </a:lnSpc>
              <a:spcBef>
                <a:spcPct val="0"/>
              </a:spcBef>
            </a:pPr>
          </a:p>
        </p:txBody>
      </p:sp>
      <p:sp>
        <p:nvSpPr>
          <p:cNvPr name="Freeform 6" id="6"/>
          <p:cNvSpPr/>
          <p:nvPr/>
        </p:nvSpPr>
        <p:spPr>
          <a:xfrm flipH="false" flipV="false" rot="0">
            <a:off x="15353489" y="8540136"/>
            <a:ext cx="4602314" cy="3618569"/>
          </a:xfrm>
          <a:custGeom>
            <a:avLst/>
            <a:gdLst/>
            <a:ahLst/>
            <a:cxnLst/>
            <a:rect r="r" b="b" t="t" l="l"/>
            <a:pathLst>
              <a:path h="3618569" w="4602314">
                <a:moveTo>
                  <a:pt x="0" y="0"/>
                </a:moveTo>
                <a:lnTo>
                  <a:pt x="4602314" y="0"/>
                </a:lnTo>
                <a:lnTo>
                  <a:pt x="4602314" y="3618570"/>
                </a:lnTo>
                <a:lnTo>
                  <a:pt x="0" y="36185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0">
            <a:off x="-674156" y="-1072630"/>
            <a:ext cx="4899948" cy="3068592"/>
          </a:xfrm>
          <a:custGeom>
            <a:avLst/>
            <a:gdLst/>
            <a:ahLst/>
            <a:cxnLst/>
            <a:rect r="r" b="b" t="t" l="l"/>
            <a:pathLst>
              <a:path h="3068592" w="4899948">
                <a:moveTo>
                  <a:pt x="0" y="0"/>
                </a:moveTo>
                <a:lnTo>
                  <a:pt x="4899948" y="0"/>
                </a:lnTo>
                <a:lnTo>
                  <a:pt x="4899948" y="3068592"/>
                </a:lnTo>
                <a:lnTo>
                  <a:pt x="0" y="30685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8" id="8"/>
          <p:cNvSpPr/>
          <p:nvPr/>
        </p:nvSpPr>
        <p:spPr>
          <a:xfrm flipH="false" flipV="false" rot="0">
            <a:off x="9144000"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9" id="9"/>
          <p:cNvSpPr/>
          <p:nvPr/>
        </p:nvSpPr>
        <p:spPr>
          <a:xfrm flipH="false" flipV="false" rot="0">
            <a:off x="5003948" y="-1890601"/>
            <a:ext cx="2892762" cy="2919301"/>
          </a:xfrm>
          <a:custGeom>
            <a:avLst/>
            <a:gdLst/>
            <a:ahLst/>
            <a:cxnLst/>
            <a:rect r="r" b="b" t="t" l="l"/>
            <a:pathLst>
              <a:path h="2919301" w="2892762">
                <a:moveTo>
                  <a:pt x="0" y="0"/>
                </a:moveTo>
                <a:lnTo>
                  <a:pt x="2892762" y="0"/>
                </a:lnTo>
                <a:lnTo>
                  <a:pt x="2892762" y="2919301"/>
                </a:lnTo>
                <a:lnTo>
                  <a:pt x="0" y="29193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10" id="10"/>
          <p:cNvSpPr/>
          <p:nvPr/>
        </p:nvSpPr>
        <p:spPr>
          <a:xfrm flipH="false" flipV="false" rot="-5282649">
            <a:off x="16004285" y="265374"/>
            <a:ext cx="4017207" cy="1370872"/>
          </a:xfrm>
          <a:custGeom>
            <a:avLst/>
            <a:gdLst/>
            <a:ahLst/>
            <a:cxnLst/>
            <a:rect r="r" b="b" t="t" l="l"/>
            <a:pathLst>
              <a:path h="1370872" w="4017207">
                <a:moveTo>
                  <a:pt x="0" y="0"/>
                </a:moveTo>
                <a:lnTo>
                  <a:pt x="4017207" y="0"/>
                </a:lnTo>
                <a:lnTo>
                  <a:pt x="4017207" y="1370872"/>
                </a:lnTo>
                <a:lnTo>
                  <a:pt x="0" y="137087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TextBox 3" id="3"/>
          <p:cNvSpPr txBox="true"/>
          <p:nvPr/>
        </p:nvSpPr>
        <p:spPr>
          <a:xfrm rot="-180000">
            <a:off x="2300527" y="160353"/>
            <a:ext cx="13302774" cy="1177290"/>
          </a:xfrm>
          <a:prstGeom prst="rect">
            <a:avLst/>
          </a:prstGeom>
        </p:spPr>
        <p:txBody>
          <a:bodyPr anchor="t" rtlCol="false" tIns="0" lIns="0" bIns="0" rIns="0">
            <a:spAutoFit/>
          </a:bodyPr>
          <a:lstStyle/>
          <a:p>
            <a:pPr algn="r" rtl="true">
              <a:lnSpc>
                <a:spcPts val="8730"/>
              </a:lnSpc>
            </a:pPr>
            <a:r>
              <a:rPr lang="ar-EG" sz="9000">
                <a:solidFill>
                  <a:srgbClr val="000000"/>
                </a:solidFill>
                <a:latin typeface="DM Sans Bold"/>
                <a:ea typeface="DM Sans Bold"/>
                <a:cs typeface="DM Sans Bold"/>
                <a:sym typeface="DM Sans Bold"/>
                <a:rtl val="true"/>
              </a:rPr>
              <a:t>الوصف الوظيفي </a:t>
            </a:r>
          </a:p>
        </p:txBody>
      </p:sp>
      <p:sp>
        <p:nvSpPr>
          <p:cNvPr name="Freeform 4" id="4"/>
          <p:cNvSpPr/>
          <p:nvPr/>
        </p:nvSpPr>
        <p:spPr>
          <a:xfrm flipH="false" flipV="false" rot="0">
            <a:off x="-848571" y="8919661"/>
            <a:ext cx="3870946" cy="950141"/>
          </a:xfrm>
          <a:custGeom>
            <a:avLst/>
            <a:gdLst/>
            <a:ahLst/>
            <a:cxnLst/>
            <a:rect r="r" b="b" t="t" l="l"/>
            <a:pathLst>
              <a:path h="950141" w="3870946">
                <a:moveTo>
                  <a:pt x="0" y="0"/>
                </a:moveTo>
                <a:lnTo>
                  <a:pt x="3870946" y="0"/>
                </a:lnTo>
                <a:lnTo>
                  <a:pt x="3870946" y="950141"/>
                </a:lnTo>
                <a:lnTo>
                  <a:pt x="0" y="95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472906" y="-2364815"/>
            <a:ext cx="4980952" cy="3731186"/>
          </a:xfrm>
          <a:custGeom>
            <a:avLst/>
            <a:gdLst/>
            <a:ahLst/>
            <a:cxnLst/>
            <a:rect r="r" b="b" t="t" l="l"/>
            <a:pathLst>
              <a:path h="3731186" w="4980952">
                <a:moveTo>
                  <a:pt x="0" y="0"/>
                </a:moveTo>
                <a:lnTo>
                  <a:pt x="4980951" y="0"/>
                </a:lnTo>
                <a:lnTo>
                  <a:pt x="4980951" y="3731186"/>
                </a:lnTo>
                <a:lnTo>
                  <a:pt x="0" y="37311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6" id="6"/>
          <p:cNvSpPr/>
          <p:nvPr/>
        </p:nvSpPr>
        <p:spPr>
          <a:xfrm flipH="false" flipV="false" rot="0">
            <a:off x="3431074" y="8919661"/>
            <a:ext cx="2587020" cy="2386526"/>
          </a:xfrm>
          <a:custGeom>
            <a:avLst/>
            <a:gdLst/>
            <a:ahLst/>
            <a:cxnLst/>
            <a:rect r="r" b="b" t="t" l="l"/>
            <a:pathLst>
              <a:path h="2386526" w="2587020">
                <a:moveTo>
                  <a:pt x="0" y="0"/>
                </a:moveTo>
                <a:lnTo>
                  <a:pt x="2587019" y="0"/>
                </a:lnTo>
                <a:lnTo>
                  <a:pt x="2587019" y="2386525"/>
                </a:lnTo>
                <a:lnTo>
                  <a:pt x="0" y="23865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7" id="7"/>
          <p:cNvSpPr/>
          <p:nvPr/>
        </p:nvSpPr>
        <p:spPr>
          <a:xfrm flipH="false" flipV="false" rot="0">
            <a:off x="-848571" y="-744412"/>
            <a:ext cx="2597326" cy="2796583"/>
          </a:xfrm>
          <a:custGeom>
            <a:avLst/>
            <a:gdLst/>
            <a:ahLst/>
            <a:cxnLst/>
            <a:rect r="r" b="b" t="t" l="l"/>
            <a:pathLst>
              <a:path h="2796583" w="2597326">
                <a:moveTo>
                  <a:pt x="0" y="0"/>
                </a:moveTo>
                <a:lnTo>
                  <a:pt x="2597327" y="0"/>
                </a:lnTo>
                <a:lnTo>
                  <a:pt x="2597327" y="2796583"/>
                </a:lnTo>
                <a:lnTo>
                  <a:pt x="0" y="27965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8" id="8"/>
          <p:cNvSpPr txBox="true"/>
          <p:nvPr/>
        </p:nvSpPr>
        <p:spPr>
          <a:xfrm rot="0">
            <a:off x="3638818" y="2014071"/>
            <a:ext cx="12191862" cy="7201637"/>
          </a:xfrm>
          <a:prstGeom prst="rect">
            <a:avLst/>
          </a:prstGeom>
        </p:spPr>
        <p:txBody>
          <a:bodyPr anchor="t" rtlCol="false" tIns="0" lIns="0" bIns="0" rIns="0">
            <a:spAutoFit/>
          </a:bodyPr>
          <a:lstStyle/>
          <a:p>
            <a:pPr algn="ctr" rtl="true">
              <a:lnSpc>
                <a:spcPts val="2348"/>
              </a:lnSpc>
              <a:spcBef>
                <a:spcPct val="0"/>
              </a:spcBef>
            </a:pPr>
            <a:r>
              <a:rPr lang="ar-EG" sz="1677">
                <a:solidFill>
                  <a:srgbClr val="FF3131"/>
                </a:solidFill>
                <a:latin typeface="Open Sans Light"/>
                <a:ea typeface="Open Sans Light"/>
                <a:cs typeface="Open Sans Light"/>
                <a:sym typeface="Open Sans Light"/>
                <a:rtl val="true"/>
              </a:rPr>
              <a:t>إليك مثالًا حيًا على الوصف الوظيفي لوظيفة "مدير التسويق الرقمي" في شركة متوسطة الحجم</a:t>
            </a:r>
          </a:p>
          <a:p>
            <a:pPr algn="ctr" rtl="true">
              <a:lnSpc>
                <a:spcPts val="2120"/>
              </a:lnSpc>
              <a:spcBef>
                <a:spcPct val="0"/>
              </a:spcBef>
            </a:pP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**المسمى الوظيفي:** مدير التسويق الرقمي </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**القسم:** التسويق </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**المدير المباشر:** مدير التسويق التنفيذي </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**الموقع:** الرياض، المملكة العربية السعودية</a:t>
            </a:r>
          </a:p>
          <a:p>
            <a:pPr algn="ctr" rtl="true">
              <a:lnSpc>
                <a:spcPts val="2120"/>
              </a:lnSpc>
              <a:spcBef>
                <a:spcPct val="0"/>
              </a:spcBef>
            </a:pP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**ملخص الوظيفة:**</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يكون مدير التسويق الرقمي مسؤولاً عن تطوير وتنفيذ استراتيجيات التسويق الرقمي لدعم الأهداف التجارية للشركة. يهدف إلى تعزيز العلامة التجارية للشركة وزيادة الوعي بالمنتجات والخدمات من خلال حملات التسويق عبر الإنترنت.</a:t>
            </a:r>
          </a:p>
          <a:p>
            <a:pPr algn="ctr" rtl="true">
              <a:lnSpc>
                <a:spcPts val="2120"/>
              </a:lnSpc>
              <a:spcBef>
                <a:spcPct val="0"/>
              </a:spcBef>
            </a:pP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**المسؤوليات والمهام الرئيسية:**</a:t>
            </a:r>
          </a:p>
          <a:p>
            <a:pPr algn="ctr" rtl="true">
              <a:lnSpc>
                <a:spcPts val="2120"/>
              </a:lnSpc>
              <a:spcBef>
                <a:spcPct val="0"/>
              </a:spcBef>
            </a:pPr>
          </a:p>
          <a:p>
            <a:pPr algn="ctr" rtl="true">
              <a:lnSpc>
                <a:spcPts val="3444"/>
              </a:lnSpc>
              <a:spcBef>
                <a:spcPct val="0"/>
              </a:spcBef>
            </a:pPr>
            <a:r>
              <a:rPr lang="en-US" sz="2460">
                <a:solidFill>
                  <a:srgbClr val="FF3131"/>
                </a:solidFill>
                <a:latin typeface="Open Sans Light"/>
                <a:ea typeface="Open Sans Light"/>
                <a:cs typeface="Open Sans Light"/>
                <a:sym typeface="Open Sans Light"/>
              </a:rPr>
              <a:t>1</a:t>
            </a:r>
            <a:r>
              <a:rPr lang="ar-EG" sz="2460">
                <a:solidFill>
                  <a:srgbClr val="FF3131"/>
                </a:solidFill>
                <a:latin typeface="Open Sans Light"/>
                <a:ea typeface="Open Sans Light"/>
                <a:cs typeface="Open Sans Light"/>
                <a:sym typeface="Open Sans Light"/>
                <a:rtl val="true"/>
              </a:rPr>
              <a:t>. **تطوير الاستراتيجية الرقمية:**</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 إنشاء وتنفيذ استراتيجيات تسويق رقمي تتماشى مع أهداف الشركة.</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 إدارة وتوجيه جميع الأنشطة الرقمية بما في ذلك الإعلانات عبر الإنترنت، وتحسين محركات البحث (</a:t>
            </a:r>
            <a:r>
              <a:rPr lang="en-US" sz="1514">
                <a:solidFill>
                  <a:srgbClr val="000000"/>
                </a:solidFill>
                <a:latin typeface="Open Sans Light"/>
                <a:ea typeface="Open Sans Light"/>
                <a:cs typeface="Open Sans Light"/>
                <a:sym typeface="Open Sans Light"/>
              </a:rPr>
              <a:t>SEO</a:t>
            </a:r>
            <a:r>
              <a:rPr lang="ar-EG" sz="1514">
                <a:solidFill>
                  <a:srgbClr val="000000"/>
                </a:solidFill>
                <a:latin typeface="Open Sans Light"/>
                <a:ea typeface="Open Sans Light"/>
                <a:cs typeface="Open Sans Light"/>
                <a:sym typeface="Open Sans Light"/>
                <a:rtl val="true"/>
              </a:rPr>
              <a:t>)، وتسويق المحتوى.</a:t>
            </a:r>
          </a:p>
          <a:p>
            <a:pPr algn="ctr" rtl="true">
              <a:lnSpc>
                <a:spcPts val="2120"/>
              </a:lnSpc>
              <a:spcBef>
                <a:spcPct val="0"/>
              </a:spcBef>
            </a:pPr>
          </a:p>
          <a:p>
            <a:pPr algn="ctr" rtl="true">
              <a:lnSpc>
                <a:spcPts val="2672"/>
              </a:lnSpc>
              <a:spcBef>
                <a:spcPct val="0"/>
              </a:spcBef>
            </a:pPr>
            <a:r>
              <a:rPr lang="en-US" sz="1908">
                <a:solidFill>
                  <a:srgbClr val="FF3131"/>
                </a:solidFill>
                <a:latin typeface="Open Sans Light"/>
                <a:ea typeface="Open Sans Light"/>
                <a:cs typeface="Open Sans Light"/>
                <a:sym typeface="Open Sans Light"/>
              </a:rPr>
              <a:t>2</a:t>
            </a:r>
            <a:r>
              <a:rPr lang="ar-EG" sz="1908">
                <a:solidFill>
                  <a:srgbClr val="FF3131"/>
                </a:solidFill>
                <a:latin typeface="Open Sans Light"/>
                <a:ea typeface="Open Sans Light"/>
                <a:cs typeface="Open Sans Light"/>
                <a:sym typeface="Open Sans Light"/>
                <a:rtl val="true"/>
              </a:rPr>
              <a:t>. **إدارة الحملات الرقمية:**</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 تخطيط وتنفيذ وإدارة الحملات الإعلانية عبر مختلف القنوات الرقمية مثل </a:t>
            </a:r>
            <a:r>
              <a:rPr lang="en-US" sz="1514">
                <a:solidFill>
                  <a:srgbClr val="000000"/>
                </a:solidFill>
                <a:latin typeface="Open Sans Light"/>
                <a:ea typeface="Open Sans Light"/>
                <a:cs typeface="Open Sans Light"/>
                <a:sym typeface="Open Sans Light"/>
              </a:rPr>
              <a:t>Google Ads، Facebook، Instagram</a:t>
            </a:r>
            <a:r>
              <a:rPr lang="ar-EG" sz="1514">
                <a:solidFill>
                  <a:srgbClr val="000000"/>
                </a:solidFill>
                <a:latin typeface="Open Sans Light"/>
                <a:ea typeface="Open Sans Light"/>
                <a:cs typeface="Open Sans Light"/>
                <a:sym typeface="Open Sans Light"/>
                <a:rtl val="true"/>
              </a:rPr>
              <a:t>، و</a:t>
            </a:r>
            <a:r>
              <a:rPr lang="en-US" sz="1514">
                <a:solidFill>
                  <a:srgbClr val="000000"/>
                </a:solidFill>
                <a:latin typeface="Open Sans Light"/>
                <a:ea typeface="Open Sans Light"/>
                <a:cs typeface="Open Sans Light"/>
                <a:sym typeface="Open Sans Light"/>
              </a:rPr>
              <a:t>LinkedIn</a:t>
            </a:r>
            <a:r>
              <a:rPr lang="ar-EG" sz="1514">
                <a:solidFill>
                  <a:srgbClr val="000000"/>
                </a:solidFill>
                <a:latin typeface="Open Sans Light"/>
                <a:ea typeface="Open Sans Light"/>
                <a:cs typeface="Open Sans Light"/>
                <a:sym typeface="Open Sans Light"/>
                <a:rtl val="true"/>
              </a:rPr>
              <a:t>.</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 تحليل أداء الحملات وتحسينها باستمرار لتحقيق أقصى عائد على الاستثمار (</a:t>
            </a:r>
            <a:r>
              <a:rPr lang="en-US" sz="1514">
                <a:solidFill>
                  <a:srgbClr val="000000"/>
                </a:solidFill>
                <a:latin typeface="Open Sans Light"/>
                <a:ea typeface="Open Sans Light"/>
                <a:cs typeface="Open Sans Light"/>
                <a:sym typeface="Open Sans Light"/>
              </a:rPr>
              <a:t>ROI</a:t>
            </a:r>
            <a:r>
              <a:rPr lang="ar-EG" sz="1514">
                <a:solidFill>
                  <a:srgbClr val="000000"/>
                </a:solidFill>
                <a:latin typeface="Open Sans Light"/>
                <a:ea typeface="Open Sans Light"/>
                <a:cs typeface="Open Sans Light"/>
                <a:sym typeface="Open Sans Light"/>
                <a:rtl val="true"/>
              </a:rPr>
              <a:t>).</a:t>
            </a:r>
          </a:p>
          <a:p>
            <a:pPr algn="ctr" rtl="true">
              <a:lnSpc>
                <a:spcPts val="2120"/>
              </a:lnSpc>
              <a:spcBef>
                <a:spcPct val="0"/>
              </a:spcBef>
            </a:pPr>
          </a:p>
          <a:p>
            <a:pPr algn="ctr" rtl="true">
              <a:lnSpc>
                <a:spcPts val="2892"/>
              </a:lnSpc>
              <a:spcBef>
                <a:spcPct val="0"/>
              </a:spcBef>
            </a:pPr>
            <a:r>
              <a:rPr lang="en-US" sz="2066">
                <a:solidFill>
                  <a:srgbClr val="FF3131"/>
                </a:solidFill>
                <a:latin typeface="Open Sans Light"/>
                <a:ea typeface="Open Sans Light"/>
                <a:cs typeface="Open Sans Light"/>
                <a:sym typeface="Open Sans Light"/>
              </a:rPr>
              <a:t>3</a:t>
            </a:r>
            <a:r>
              <a:rPr lang="ar-EG" sz="2066">
                <a:solidFill>
                  <a:srgbClr val="FF3131"/>
                </a:solidFill>
                <a:latin typeface="Open Sans Light"/>
                <a:ea typeface="Open Sans Light"/>
                <a:cs typeface="Open Sans Light"/>
                <a:sym typeface="Open Sans Light"/>
                <a:rtl val="true"/>
              </a:rPr>
              <a:t>. **إدارة المواقع الإلكترونية وتحسين محركات البحث (</a:t>
            </a:r>
            <a:r>
              <a:rPr lang="en-US" sz="2066">
                <a:solidFill>
                  <a:srgbClr val="FF3131"/>
                </a:solidFill>
                <a:latin typeface="Open Sans Light"/>
                <a:ea typeface="Open Sans Light"/>
                <a:cs typeface="Open Sans Light"/>
                <a:sym typeface="Open Sans Light"/>
              </a:rPr>
              <a:t>SEO</a:t>
            </a:r>
            <a:r>
              <a:rPr lang="ar-EG" sz="2066">
                <a:solidFill>
                  <a:srgbClr val="FF3131"/>
                </a:solidFill>
                <a:latin typeface="Open Sans Light"/>
                <a:ea typeface="Open Sans Light"/>
                <a:cs typeface="Open Sans Light"/>
                <a:sym typeface="Open Sans Light"/>
                <a:rtl val="true"/>
              </a:rPr>
              <a:t>):**</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 الإشراف على تطوير وتحسين الموقع الإلكتروني للشركة لضمان تجربة مستخدم سلسة وسهولة التنقل.</a:t>
            </a:r>
          </a:p>
          <a:p>
            <a:pPr algn="ctr" rtl="true">
              <a:lnSpc>
                <a:spcPts val="2120"/>
              </a:lnSpc>
              <a:spcBef>
                <a:spcPct val="0"/>
              </a:spcBef>
            </a:pPr>
            <a:r>
              <a:rPr lang="ar-EG" sz="1514">
                <a:solidFill>
                  <a:srgbClr val="000000"/>
                </a:solidFill>
                <a:latin typeface="Open Sans Light"/>
                <a:ea typeface="Open Sans Light"/>
                <a:cs typeface="Open Sans Light"/>
                <a:sym typeface="Open Sans Light"/>
                <a:rtl val="true"/>
              </a:rPr>
              <a:t>   - تحسين الموقع لمحركات البحث لزيادة حركة المرور العضوية.</a:t>
            </a:r>
          </a:p>
          <a:p>
            <a:pPr algn="ctr" rtl="true">
              <a:lnSpc>
                <a:spcPts val="2120"/>
              </a:lnSpc>
              <a:spcBef>
                <a:spcPct val="0"/>
              </a:spcBef>
            </a:pPr>
          </a:p>
          <a:p>
            <a:pPr algn="ctr" rtl="true">
              <a:lnSpc>
                <a:spcPts val="212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TextBox 3" id="3"/>
          <p:cNvSpPr txBox="true"/>
          <p:nvPr/>
        </p:nvSpPr>
        <p:spPr>
          <a:xfrm rot="-180000">
            <a:off x="1060362" y="1379432"/>
            <a:ext cx="13302774" cy="1177290"/>
          </a:xfrm>
          <a:prstGeom prst="rect">
            <a:avLst/>
          </a:prstGeom>
        </p:spPr>
        <p:txBody>
          <a:bodyPr anchor="t" rtlCol="false" tIns="0" lIns="0" bIns="0" rIns="0">
            <a:spAutoFit/>
          </a:bodyPr>
          <a:lstStyle/>
          <a:p>
            <a:pPr algn="r" rtl="true">
              <a:lnSpc>
                <a:spcPts val="8730"/>
              </a:lnSpc>
            </a:pPr>
            <a:r>
              <a:rPr lang="ar-EG" sz="9000">
                <a:solidFill>
                  <a:srgbClr val="000000"/>
                </a:solidFill>
                <a:latin typeface="DM Sans Bold"/>
                <a:ea typeface="DM Sans Bold"/>
                <a:cs typeface="DM Sans Bold"/>
                <a:sym typeface="DM Sans Bold"/>
                <a:rtl val="true"/>
              </a:rPr>
              <a:t>الوصف الوظيفي </a:t>
            </a:r>
          </a:p>
        </p:txBody>
      </p:sp>
      <p:sp>
        <p:nvSpPr>
          <p:cNvPr name="Freeform 4" id="4"/>
          <p:cNvSpPr/>
          <p:nvPr/>
        </p:nvSpPr>
        <p:spPr>
          <a:xfrm flipH="false" flipV="false" rot="0">
            <a:off x="-848571" y="8919661"/>
            <a:ext cx="3870946" cy="950141"/>
          </a:xfrm>
          <a:custGeom>
            <a:avLst/>
            <a:gdLst/>
            <a:ahLst/>
            <a:cxnLst/>
            <a:rect r="r" b="b" t="t" l="l"/>
            <a:pathLst>
              <a:path h="950141" w="3870946">
                <a:moveTo>
                  <a:pt x="0" y="0"/>
                </a:moveTo>
                <a:lnTo>
                  <a:pt x="3870946" y="0"/>
                </a:lnTo>
                <a:lnTo>
                  <a:pt x="3870946" y="950141"/>
                </a:lnTo>
                <a:lnTo>
                  <a:pt x="0" y="95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472906" y="-2364815"/>
            <a:ext cx="4980952" cy="3731186"/>
          </a:xfrm>
          <a:custGeom>
            <a:avLst/>
            <a:gdLst/>
            <a:ahLst/>
            <a:cxnLst/>
            <a:rect r="r" b="b" t="t" l="l"/>
            <a:pathLst>
              <a:path h="3731186" w="4980952">
                <a:moveTo>
                  <a:pt x="0" y="0"/>
                </a:moveTo>
                <a:lnTo>
                  <a:pt x="4980951" y="0"/>
                </a:lnTo>
                <a:lnTo>
                  <a:pt x="4980951" y="3731186"/>
                </a:lnTo>
                <a:lnTo>
                  <a:pt x="0" y="37311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6" id="6"/>
          <p:cNvSpPr/>
          <p:nvPr/>
        </p:nvSpPr>
        <p:spPr>
          <a:xfrm flipH="false" flipV="false" rot="0">
            <a:off x="3431074" y="8919661"/>
            <a:ext cx="2587020" cy="2386526"/>
          </a:xfrm>
          <a:custGeom>
            <a:avLst/>
            <a:gdLst/>
            <a:ahLst/>
            <a:cxnLst/>
            <a:rect r="r" b="b" t="t" l="l"/>
            <a:pathLst>
              <a:path h="2386526" w="2587020">
                <a:moveTo>
                  <a:pt x="0" y="0"/>
                </a:moveTo>
                <a:lnTo>
                  <a:pt x="2587019" y="0"/>
                </a:lnTo>
                <a:lnTo>
                  <a:pt x="2587019" y="2386525"/>
                </a:lnTo>
                <a:lnTo>
                  <a:pt x="0" y="23865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7" id="7"/>
          <p:cNvSpPr/>
          <p:nvPr/>
        </p:nvSpPr>
        <p:spPr>
          <a:xfrm flipH="false" flipV="false" rot="0">
            <a:off x="-848571" y="-744412"/>
            <a:ext cx="2597326" cy="2796583"/>
          </a:xfrm>
          <a:custGeom>
            <a:avLst/>
            <a:gdLst/>
            <a:ahLst/>
            <a:cxnLst/>
            <a:rect r="r" b="b" t="t" l="l"/>
            <a:pathLst>
              <a:path h="2796583" w="2597326">
                <a:moveTo>
                  <a:pt x="0" y="0"/>
                </a:moveTo>
                <a:lnTo>
                  <a:pt x="2597327" y="0"/>
                </a:lnTo>
                <a:lnTo>
                  <a:pt x="2597327" y="2796583"/>
                </a:lnTo>
                <a:lnTo>
                  <a:pt x="0" y="27965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8" id="8"/>
          <p:cNvSpPr txBox="true"/>
          <p:nvPr/>
        </p:nvSpPr>
        <p:spPr>
          <a:xfrm rot="0">
            <a:off x="2101868" y="3516253"/>
            <a:ext cx="12473486" cy="3745430"/>
          </a:xfrm>
          <a:prstGeom prst="rect">
            <a:avLst/>
          </a:prstGeom>
        </p:spPr>
        <p:txBody>
          <a:bodyPr anchor="t" rtlCol="false" tIns="0" lIns="0" bIns="0" rIns="0">
            <a:spAutoFit/>
          </a:bodyPr>
          <a:lstStyle/>
          <a:p>
            <a:pPr algn="ctr">
              <a:lnSpc>
                <a:spcPts val="3988"/>
              </a:lnSpc>
              <a:spcBef>
                <a:spcPct val="0"/>
              </a:spcBef>
            </a:pPr>
            <a:r>
              <a:rPr lang="en-US" sz="2849">
                <a:solidFill>
                  <a:srgbClr val="FF3131"/>
                </a:solidFill>
                <a:latin typeface="Open Sans Light"/>
                <a:ea typeface="Open Sans Light"/>
                <a:cs typeface="Open Sans Light"/>
                <a:sym typeface="Open Sans Light"/>
              </a:rPr>
              <a:t>4. **</a:t>
            </a:r>
            <a:r>
              <a:rPr lang="ar-EG" sz="2849">
                <a:solidFill>
                  <a:srgbClr val="FF3131"/>
                </a:solidFill>
                <a:latin typeface="Open Sans Light"/>
                <a:ea typeface="Open Sans Light"/>
                <a:cs typeface="Open Sans Light"/>
                <a:sym typeface="Open Sans Light"/>
                <a:rtl val="true"/>
              </a:rPr>
              <a:t>تحليل البيانات والتقارير</a:t>
            </a:r>
            <a:r>
              <a:rPr lang="en-US" sz="2849">
                <a:solidFill>
                  <a:srgbClr val="FF3131"/>
                </a:solidFill>
                <a:latin typeface="Open Sans Light"/>
                <a:ea typeface="Open Sans Light"/>
                <a:cs typeface="Open Sans Light"/>
                <a:sym typeface="Open Sans Light"/>
              </a:rPr>
              <a:t>:**</a:t>
            </a:r>
          </a:p>
          <a:p>
            <a:pPr algn="ctr">
              <a:lnSpc>
                <a:spcPts val="2677"/>
              </a:lnSpc>
              <a:spcBef>
                <a:spcPct val="0"/>
              </a:spcBef>
            </a:pPr>
            <a:r>
              <a:rPr lang="en-US" sz="1912">
                <a:solidFill>
                  <a:srgbClr val="000000"/>
                </a:solidFill>
                <a:latin typeface="Open Sans Light"/>
                <a:ea typeface="Open Sans Light"/>
                <a:cs typeface="Open Sans Light"/>
                <a:sym typeface="Open Sans Light"/>
              </a:rPr>
              <a:t> - </a:t>
            </a:r>
            <a:r>
              <a:rPr lang="ar-EG" sz="1912">
                <a:solidFill>
                  <a:srgbClr val="000000"/>
                </a:solidFill>
                <a:latin typeface="Open Sans Light"/>
                <a:ea typeface="Open Sans Light"/>
                <a:cs typeface="Open Sans Light"/>
                <a:sym typeface="Open Sans Light"/>
                <a:rtl val="true"/>
              </a:rPr>
              <a:t>جمع وتحليل البيانات الرقمية المتعلقة بأداء الحملات الرقمية</a:t>
            </a:r>
            <a:r>
              <a:rPr lang="en-US" sz="1912">
                <a:solidFill>
                  <a:srgbClr val="000000"/>
                </a:solidFill>
                <a:latin typeface="Open Sans Light"/>
                <a:ea typeface="Open Sans Light"/>
                <a:cs typeface="Open Sans Light"/>
                <a:sym typeface="Open Sans Light"/>
              </a:rPr>
              <a:t>.</a:t>
            </a:r>
          </a:p>
          <a:p>
            <a:pPr algn="ctr">
              <a:lnSpc>
                <a:spcPts val="2677"/>
              </a:lnSpc>
              <a:spcBef>
                <a:spcPct val="0"/>
              </a:spcBef>
            </a:pPr>
            <a:r>
              <a:rPr lang="en-US" sz="1912">
                <a:solidFill>
                  <a:srgbClr val="000000"/>
                </a:solidFill>
                <a:latin typeface="Open Sans Light"/>
                <a:ea typeface="Open Sans Light"/>
                <a:cs typeface="Open Sans Light"/>
                <a:sym typeface="Open Sans Light"/>
              </a:rPr>
              <a:t> - </a:t>
            </a:r>
            <a:r>
              <a:rPr lang="ar-EG" sz="1912">
                <a:solidFill>
                  <a:srgbClr val="000000"/>
                </a:solidFill>
                <a:latin typeface="Open Sans Light"/>
                <a:ea typeface="Open Sans Light"/>
                <a:cs typeface="Open Sans Light"/>
                <a:sym typeface="Open Sans Light"/>
                <a:rtl val="true"/>
              </a:rPr>
              <a:t>إعداد تقارير دورية حول نتائج الحملات وتقديم توصيات لتحسين الأداء</a:t>
            </a:r>
            <a:r>
              <a:rPr lang="en-US" sz="1912">
                <a:solidFill>
                  <a:srgbClr val="000000"/>
                </a:solidFill>
                <a:latin typeface="Open Sans Light"/>
                <a:ea typeface="Open Sans Light"/>
                <a:cs typeface="Open Sans Light"/>
                <a:sym typeface="Open Sans Light"/>
              </a:rPr>
              <a:t>.</a:t>
            </a:r>
          </a:p>
          <a:p>
            <a:pPr algn="ctr">
              <a:lnSpc>
                <a:spcPts val="3824"/>
              </a:lnSpc>
              <a:spcBef>
                <a:spcPct val="0"/>
              </a:spcBef>
            </a:pPr>
            <a:r>
              <a:rPr lang="en-US" sz="2732">
                <a:solidFill>
                  <a:srgbClr val="FF3131"/>
                </a:solidFill>
                <a:latin typeface="Open Sans Light"/>
                <a:ea typeface="Open Sans Light"/>
                <a:cs typeface="Open Sans Light"/>
                <a:sym typeface="Open Sans Light"/>
              </a:rPr>
              <a:t>5. **</a:t>
            </a:r>
            <a:r>
              <a:rPr lang="ar-EG" sz="2732">
                <a:solidFill>
                  <a:srgbClr val="FF3131"/>
                </a:solidFill>
                <a:latin typeface="Open Sans Light"/>
                <a:ea typeface="Open Sans Light"/>
                <a:cs typeface="Open Sans Light"/>
                <a:sym typeface="Open Sans Light"/>
                <a:rtl val="true"/>
              </a:rPr>
              <a:t>التعاون مع الفرق الأخرى</a:t>
            </a:r>
            <a:r>
              <a:rPr lang="en-US" sz="2732">
                <a:solidFill>
                  <a:srgbClr val="FF3131"/>
                </a:solidFill>
                <a:latin typeface="Open Sans Light"/>
                <a:ea typeface="Open Sans Light"/>
                <a:cs typeface="Open Sans Light"/>
                <a:sym typeface="Open Sans Light"/>
              </a:rPr>
              <a:t>:**</a:t>
            </a:r>
          </a:p>
          <a:p>
            <a:pPr algn="ctr">
              <a:lnSpc>
                <a:spcPts val="2677"/>
              </a:lnSpc>
              <a:spcBef>
                <a:spcPct val="0"/>
              </a:spcBef>
            </a:pPr>
            <a:r>
              <a:rPr lang="en-US" sz="1912">
                <a:solidFill>
                  <a:srgbClr val="000000"/>
                </a:solidFill>
                <a:latin typeface="Open Sans Light"/>
                <a:ea typeface="Open Sans Light"/>
                <a:cs typeface="Open Sans Light"/>
                <a:sym typeface="Open Sans Light"/>
              </a:rPr>
              <a:t> - </a:t>
            </a:r>
            <a:r>
              <a:rPr lang="ar-EG" sz="1912">
                <a:solidFill>
                  <a:srgbClr val="000000"/>
                </a:solidFill>
                <a:latin typeface="Open Sans Light"/>
                <a:ea typeface="Open Sans Light"/>
                <a:cs typeface="Open Sans Light"/>
                <a:sym typeface="Open Sans Light"/>
                <a:rtl val="true"/>
              </a:rPr>
              <a:t>العمل بشكل وثيق مع فرق المبيعات، تصميم الجرافيك، والمحتوى لضمان تناغم الرسائل التسويقية عبر جميع القنوات</a:t>
            </a:r>
            <a:r>
              <a:rPr lang="en-US" sz="1912">
                <a:solidFill>
                  <a:srgbClr val="000000"/>
                </a:solidFill>
                <a:latin typeface="Open Sans Light"/>
                <a:ea typeface="Open Sans Light"/>
                <a:cs typeface="Open Sans Light"/>
                <a:sym typeface="Open Sans Light"/>
              </a:rPr>
              <a:t>.</a:t>
            </a:r>
          </a:p>
          <a:p>
            <a:pPr algn="ctr">
              <a:lnSpc>
                <a:spcPts val="2677"/>
              </a:lnSpc>
              <a:spcBef>
                <a:spcPct val="0"/>
              </a:spcBef>
            </a:pPr>
            <a:r>
              <a:rPr lang="en-US" sz="1912">
                <a:solidFill>
                  <a:srgbClr val="000000"/>
                </a:solidFill>
                <a:latin typeface="Open Sans Light"/>
                <a:ea typeface="Open Sans Light"/>
                <a:cs typeface="Open Sans Light"/>
                <a:sym typeface="Open Sans Light"/>
              </a:rPr>
              <a:t> - </a:t>
            </a:r>
            <a:r>
              <a:rPr lang="ar-EG" sz="1912">
                <a:solidFill>
                  <a:srgbClr val="000000"/>
                </a:solidFill>
                <a:latin typeface="Open Sans Light"/>
                <a:ea typeface="Open Sans Light"/>
                <a:cs typeface="Open Sans Light"/>
                <a:sym typeface="Open Sans Light"/>
                <a:rtl val="true"/>
              </a:rPr>
              <a:t>إدارة العلاقات مع وكالات التسويق والموردين الخارجيين</a:t>
            </a:r>
            <a:r>
              <a:rPr lang="en-US" sz="1912">
                <a:solidFill>
                  <a:srgbClr val="000000"/>
                </a:solidFill>
                <a:latin typeface="Open Sans Light"/>
                <a:ea typeface="Open Sans Light"/>
                <a:cs typeface="Open Sans Light"/>
                <a:sym typeface="Open Sans Light"/>
              </a:rPr>
              <a:t>.</a:t>
            </a:r>
          </a:p>
          <a:p>
            <a:pPr algn="ctr">
              <a:lnSpc>
                <a:spcPts val="3497"/>
              </a:lnSpc>
              <a:spcBef>
                <a:spcPct val="0"/>
              </a:spcBef>
            </a:pPr>
            <a:r>
              <a:rPr lang="en-US" sz="2497">
                <a:solidFill>
                  <a:srgbClr val="FF3131"/>
                </a:solidFill>
                <a:latin typeface="Open Sans Light"/>
                <a:ea typeface="Open Sans Light"/>
                <a:cs typeface="Open Sans Light"/>
                <a:sym typeface="Open Sans Light"/>
              </a:rPr>
              <a:t>6. **</a:t>
            </a:r>
            <a:r>
              <a:rPr lang="ar-EG" sz="2497">
                <a:solidFill>
                  <a:srgbClr val="FF3131"/>
                </a:solidFill>
                <a:latin typeface="Open Sans Light"/>
                <a:ea typeface="Open Sans Light"/>
                <a:cs typeface="Open Sans Light"/>
                <a:sym typeface="Open Sans Light"/>
                <a:rtl val="true"/>
              </a:rPr>
              <a:t>إدارة ميزانية التسويق الرقمي</a:t>
            </a:r>
            <a:r>
              <a:rPr lang="en-US" sz="2497">
                <a:solidFill>
                  <a:srgbClr val="FF3131"/>
                </a:solidFill>
                <a:latin typeface="Open Sans Light"/>
                <a:ea typeface="Open Sans Light"/>
                <a:cs typeface="Open Sans Light"/>
                <a:sym typeface="Open Sans Light"/>
              </a:rPr>
              <a:t>:**</a:t>
            </a:r>
          </a:p>
          <a:p>
            <a:pPr algn="ctr">
              <a:lnSpc>
                <a:spcPts val="2677"/>
              </a:lnSpc>
              <a:spcBef>
                <a:spcPct val="0"/>
              </a:spcBef>
            </a:pPr>
            <a:r>
              <a:rPr lang="en-US" sz="1912">
                <a:solidFill>
                  <a:srgbClr val="000000"/>
                </a:solidFill>
                <a:latin typeface="Open Sans Light"/>
                <a:ea typeface="Open Sans Light"/>
                <a:cs typeface="Open Sans Light"/>
                <a:sym typeface="Open Sans Light"/>
              </a:rPr>
              <a:t> - </a:t>
            </a:r>
            <a:r>
              <a:rPr lang="ar-EG" sz="1912">
                <a:solidFill>
                  <a:srgbClr val="000000"/>
                </a:solidFill>
                <a:latin typeface="Open Sans Light"/>
                <a:ea typeface="Open Sans Light"/>
                <a:cs typeface="Open Sans Light"/>
                <a:sym typeface="Open Sans Light"/>
                <a:rtl val="true"/>
              </a:rPr>
              <a:t>تحديد الميزانية المطلوبة للحملات الرقمية</a:t>
            </a:r>
            <a:r>
              <a:rPr lang="en-US" sz="1912">
                <a:solidFill>
                  <a:srgbClr val="000000"/>
                </a:solidFill>
                <a:latin typeface="Open Sans Light"/>
                <a:ea typeface="Open Sans Light"/>
                <a:cs typeface="Open Sans Light"/>
                <a:sym typeface="Open Sans Light"/>
              </a:rPr>
              <a:t>.</a:t>
            </a:r>
          </a:p>
          <a:p>
            <a:pPr algn="ctr">
              <a:lnSpc>
                <a:spcPts val="2677"/>
              </a:lnSpc>
              <a:spcBef>
                <a:spcPct val="0"/>
              </a:spcBef>
            </a:pPr>
            <a:r>
              <a:rPr lang="en-US" sz="1912">
                <a:solidFill>
                  <a:srgbClr val="000000"/>
                </a:solidFill>
                <a:latin typeface="Open Sans Light"/>
                <a:ea typeface="Open Sans Light"/>
                <a:cs typeface="Open Sans Light"/>
                <a:sym typeface="Open Sans Light"/>
              </a:rPr>
              <a:t> - </a:t>
            </a:r>
            <a:r>
              <a:rPr lang="ar-EG" sz="1912">
                <a:solidFill>
                  <a:srgbClr val="000000"/>
                </a:solidFill>
                <a:latin typeface="Open Sans Light"/>
                <a:ea typeface="Open Sans Light"/>
                <a:cs typeface="Open Sans Light"/>
                <a:sym typeface="Open Sans Light"/>
                <a:rtl val="true"/>
              </a:rPr>
              <a:t>مراقبة الإنفاق والتأكد من الالتزام بالميزانية المحددة</a:t>
            </a:r>
            <a:r>
              <a:rPr lang="en-US" sz="1912">
                <a:solidFill>
                  <a:srgbClr val="000000"/>
                </a:solidFill>
                <a:latin typeface="Open Sans Light"/>
                <a:ea typeface="Open Sans Light"/>
                <a:cs typeface="Open Sans Light"/>
                <a:sym typeface="Open Sans Light"/>
              </a:rPr>
              <a:t>.</a:t>
            </a:r>
          </a:p>
          <a:p>
            <a:pPr algn="ctr">
              <a:lnSpc>
                <a:spcPts val="2677"/>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TextBox 3" id="3"/>
          <p:cNvSpPr txBox="true"/>
          <p:nvPr/>
        </p:nvSpPr>
        <p:spPr>
          <a:xfrm rot="-180000">
            <a:off x="2300527" y="160353"/>
            <a:ext cx="13302774" cy="1177290"/>
          </a:xfrm>
          <a:prstGeom prst="rect">
            <a:avLst/>
          </a:prstGeom>
        </p:spPr>
        <p:txBody>
          <a:bodyPr anchor="t" rtlCol="false" tIns="0" lIns="0" bIns="0" rIns="0">
            <a:spAutoFit/>
          </a:bodyPr>
          <a:lstStyle/>
          <a:p>
            <a:pPr algn="r" rtl="true">
              <a:lnSpc>
                <a:spcPts val="8730"/>
              </a:lnSpc>
            </a:pPr>
            <a:r>
              <a:rPr lang="ar-EG" sz="9000">
                <a:solidFill>
                  <a:srgbClr val="000000"/>
                </a:solidFill>
                <a:latin typeface="DM Sans Bold"/>
                <a:ea typeface="DM Sans Bold"/>
                <a:cs typeface="DM Sans Bold"/>
                <a:sym typeface="DM Sans Bold"/>
                <a:rtl val="true"/>
              </a:rPr>
              <a:t>الوصف الوظيفي </a:t>
            </a:r>
          </a:p>
        </p:txBody>
      </p:sp>
      <p:sp>
        <p:nvSpPr>
          <p:cNvPr name="Freeform 4" id="4"/>
          <p:cNvSpPr/>
          <p:nvPr/>
        </p:nvSpPr>
        <p:spPr>
          <a:xfrm flipH="false" flipV="false" rot="0">
            <a:off x="-848571" y="8919661"/>
            <a:ext cx="3870946" cy="950141"/>
          </a:xfrm>
          <a:custGeom>
            <a:avLst/>
            <a:gdLst/>
            <a:ahLst/>
            <a:cxnLst/>
            <a:rect r="r" b="b" t="t" l="l"/>
            <a:pathLst>
              <a:path h="950141" w="3870946">
                <a:moveTo>
                  <a:pt x="0" y="0"/>
                </a:moveTo>
                <a:lnTo>
                  <a:pt x="3870946" y="0"/>
                </a:lnTo>
                <a:lnTo>
                  <a:pt x="3870946" y="950141"/>
                </a:lnTo>
                <a:lnTo>
                  <a:pt x="0" y="95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472906" y="-2364815"/>
            <a:ext cx="4980952" cy="3731186"/>
          </a:xfrm>
          <a:custGeom>
            <a:avLst/>
            <a:gdLst/>
            <a:ahLst/>
            <a:cxnLst/>
            <a:rect r="r" b="b" t="t" l="l"/>
            <a:pathLst>
              <a:path h="3731186" w="4980952">
                <a:moveTo>
                  <a:pt x="0" y="0"/>
                </a:moveTo>
                <a:lnTo>
                  <a:pt x="4980951" y="0"/>
                </a:lnTo>
                <a:lnTo>
                  <a:pt x="4980951" y="3731186"/>
                </a:lnTo>
                <a:lnTo>
                  <a:pt x="0" y="37311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6" id="6"/>
          <p:cNvSpPr/>
          <p:nvPr/>
        </p:nvSpPr>
        <p:spPr>
          <a:xfrm flipH="false" flipV="false" rot="0">
            <a:off x="3431074" y="8919661"/>
            <a:ext cx="2587020" cy="2386526"/>
          </a:xfrm>
          <a:custGeom>
            <a:avLst/>
            <a:gdLst/>
            <a:ahLst/>
            <a:cxnLst/>
            <a:rect r="r" b="b" t="t" l="l"/>
            <a:pathLst>
              <a:path h="2386526" w="2587020">
                <a:moveTo>
                  <a:pt x="0" y="0"/>
                </a:moveTo>
                <a:lnTo>
                  <a:pt x="2587019" y="0"/>
                </a:lnTo>
                <a:lnTo>
                  <a:pt x="2587019" y="2386525"/>
                </a:lnTo>
                <a:lnTo>
                  <a:pt x="0" y="23865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7" id="7"/>
          <p:cNvSpPr/>
          <p:nvPr/>
        </p:nvSpPr>
        <p:spPr>
          <a:xfrm flipH="false" flipV="false" rot="0">
            <a:off x="-848571" y="-744412"/>
            <a:ext cx="2597326" cy="2796583"/>
          </a:xfrm>
          <a:custGeom>
            <a:avLst/>
            <a:gdLst/>
            <a:ahLst/>
            <a:cxnLst/>
            <a:rect r="r" b="b" t="t" l="l"/>
            <a:pathLst>
              <a:path h="2796583" w="2597326">
                <a:moveTo>
                  <a:pt x="0" y="0"/>
                </a:moveTo>
                <a:lnTo>
                  <a:pt x="2597327" y="0"/>
                </a:lnTo>
                <a:lnTo>
                  <a:pt x="2597327" y="2796583"/>
                </a:lnTo>
                <a:lnTo>
                  <a:pt x="0" y="27965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8" id="8"/>
          <p:cNvSpPr txBox="true"/>
          <p:nvPr/>
        </p:nvSpPr>
        <p:spPr>
          <a:xfrm rot="0">
            <a:off x="1613669" y="1952942"/>
            <a:ext cx="15022562" cy="7590155"/>
          </a:xfrm>
          <a:prstGeom prst="rect">
            <a:avLst/>
          </a:prstGeom>
        </p:spPr>
        <p:txBody>
          <a:bodyPr anchor="t" rtlCol="false" tIns="0" lIns="0" bIns="0" rIns="0">
            <a:spAutoFit/>
          </a:bodyPr>
          <a:lstStyle/>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المؤهلات والخبرات المطلوبة</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الشهادة الأكاديمية:** درجة البكالوريوس في التسويق، أو إدارة الأعمال، أو مجال ذي صلة</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الخبرة العملية:** خبرة لا تقل عن </a:t>
            </a:r>
            <a:r>
              <a:rPr lang="en-US" sz="2299">
                <a:solidFill>
                  <a:srgbClr val="000000"/>
                </a:solidFill>
                <a:latin typeface="Open Sans Light"/>
                <a:ea typeface="Open Sans Light"/>
                <a:cs typeface="Open Sans Light"/>
                <a:sym typeface="Open Sans Light"/>
              </a:rPr>
              <a:t>5</a:t>
            </a:r>
            <a:r>
              <a:rPr lang="ar-EG" sz="2299">
                <a:solidFill>
                  <a:srgbClr val="000000"/>
                </a:solidFill>
                <a:latin typeface="Open Sans Light"/>
                <a:ea typeface="Open Sans Light"/>
                <a:cs typeface="Open Sans Light"/>
                <a:sym typeface="Open Sans Light"/>
                <a:rtl val="true"/>
              </a:rPr>
              <a:t> سنوات في مجال التسويق الرقمي، مع خبرة مثبتة في إدارة الحملات الرقمية وتحقيق نتائج ملموسة</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المهارات التقنية</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 </a:t>
            </a:r>
            <a:r>
              <a:rPr lang="ar-EG" sz="2299">
                <a:solidFill>
                  <a:srgbClr val="000000"/>
                </a:solidFill>
                <a:latin typeface="Open Sans Light"/>
                <a:ea typeface="Open Sans Light"/>
                <a:cs typeface="Open Sans Light"/>
                <a:sym typeface="Open Sans Light"/>
                <a:rtl val="true"/>
              </a:rPr>
              <a:t>معرفة عميقة بأدوات الإعلان الرقمي مثل</a:t>
            </a:r>
            <a:r>
              <a:rPr lang="en-US" sz="2299">
                <a:solidFill>
                  <a:srgbClr val="000000"/>
                </a:solidFill>
                <a:latin typeface="Open Sans Light"/>
                <a:ea typeface="Open Sans Light"/>
                <a:cs typeface="Open Sans Light"/>
                <a:sym typeface="Open Sans Light"/>
              </a:rPr>
              <a:t> Google Ads </a:t>
            </a:r>
            <a:r>
              <a:rPr lang="ar-EG" sz="2299">
                <a:solidFill>
                  <a:srgbClr val="000000"/>
                </a:solidFill>
                <a:latin typeface="Open Sans Light"/>
                <a:ea typeface="Open Sans Light"/>
                <a:cs typeface="Open Sans Light"/>
                <a:sym typeface="Open Sans Light"/>
                <a:rtl val="true"/>
              </a:rPr>
              <a:t>و</a:t>
            </a:r>
            <a:r>
              <a:rPr lang="en-US" sz="2299">
                <a:solidFill>
                  <a:srgbClr val="000000"/>
                </a:solidFill>
                <a:latin typeface="Open Sans Light"/>
                <a:ea typeface="Open Sans Light"/>
                <a:cs typeface="Open Sans Light"/>
                <a:sym typeface="Open Sans Light"/>
              </a:rPr>
              <a:t>Facebook Business Manager.</a:t>
            </a:r>
          </a:p>
          <a:p>
            <a:pPr algn="ctr">
              <a:lnSpc>
                <a:spcPts val="3219"/>
              </a:lnSpc>
              <a:spcBef>
                <a:spcPct val="0"/>
              </a:spcBef>
            </a:pPr>
            <a:r>
              <a:rPr lang="en-US" sz="2299">
                <a:solidFill>
                  <a:srgbClr val="000000"/>
                </a:solidFill>
                <a:latin typeface="Open Sans Light"/>
                <a:ea typeface="Open Sans Light"/>
                <a:cs typeface="Open Sans Light"/>
                <a:sym typeface="Open Sans Light"/>
              </a:rPr>
              <a:t> - </a:t>
            </a:r>
            <a:r>
              <a:rPr lang="ar-EG" sz="2299">
                <a:solidFill>
                  <a:srgbClr val="000000"/>
                </a:solidFill>
                <a:latin typeface="Open Sans Light"/>
                <a:ea typeface="Open Sans Light"/>
                <a:cs typeface="Open Sans Light"/>
                <a:sym typeface="Open Sans Light"/>
                <a:rtl val="true"/>
              </a:rPr>
              <a:t>خبرة في استخدام أدوات تحليل البيانات مثل</a:t>
            </a:r>
            <a:r>
              <a:rPr lang="en-US" sz="2299">
                <a:solidFill>
                  <a:srgbClr val="000000"/>
                </a:solidFill>
                <a:latin typeface="Open Sans Light"/>
                <a:ea typeface="Open Sans Light"/>
                <a:cs typeface="Open Sans Light"/>
                <a:sym typeface="Open Sans Light"/>
              </a:rPr>
              <a:t> Google Analytics.</a:t>
            </a:r>
          </a:p>
          <a:p>
            <a:pPr algn="ctr">
              <a:lnSpc>
                <a:spcPts val="3219"/>
              </a:lnSpc>
              <a:spcBef>
                <a:spcPct val="0"/>
              </a:spcBef>
            </a:pPr>
            <a:r>
              <a:rPr lang="en-US" sz="2299">
                <a:solidFill>
                  <a:srgbClr val="000000"/>
                </a:solidFill>
                <a:latin typeface="Open Sans Light"/>
                <a:ea typeface="Open Sans Light"/>
                <a:cs typeface="Open Sans Light"/>
                <a:sym typeface="Open Sans Light"/>
              </a:rPr>
              <a:t> - </a:t>
            </a:r>
            <a:r>
              <a:rPr lang="ar-EG" sz="2299">
                <a:solidFill>
                  <a:srgbClr val="000000"/>
                </a:solidFill>
                <a:latin typeface="Open Sans Light"/>
                <a:ea typeface="Open Sans Light"/>
                <a:cs typeface="Open Sans Light"/>
                <a:sym typeface="Open Sans Light"/>
                <a:rtl val="true"/>
              </a:rPr>
              <a:t>مهارات قوية في تحسين محركات البحث</a:t>
            </a:r>
            <a:r>
              <a:rPr lang="en-US" sz="2299">
                <a:solidFill>
                  <a:srgbClr val="000000"/>
                </a:solidFill>
                <a:latin typeface="Open Sans Light"/>
                <a:ea typeface="Open Sans Light"/>
                <a:cs typeface="Open Sans Light"/>
                <a:sym typeface="Open Sans Light"/>
              </a:rPr>
              <a:t> (SEO) </a:t>
            </a:r>
            <a:r>
              <a:rPr lang="ar-EG" sz="2299">
                <a:solidFill>
                  <a:srgbClr val="000000"/>
                </a:solidFill>
                <a:latin typeface="Open Sans Light"/>
                <a:ea typeface="Open Sans Light"/>
                <a:cs typeface="Open Sans Light"/>
                <a:sym typeface="Open Sans Light"/>
                <a:rtl val="true"/>
              </a:rPr>
              <a:t>والتسويق عبر محركات البحث</a:t>
            </a:r>
            <a:r>
              <a:rPr lang="en-US" sz="2299">
                <a:solidFill>
                  <a:srgbClr val="000000"/>
                </a:solidFill>
                <a:latin typeface="Open Sans Light"/>
                <a:ea typeface="Open Sans Light"/>
                <a:cs typeface="Open Sans Light"/>
                <a:sym typeface="Open Sans Light"/>
              </a:rPr>
              <a:t> (SEM).</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المهارات الشخصية</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 </a:t>
            </a:r>
            <a:r>
              <a:rPr lang="ar-EG" sz="2299">
                <a:solidFill>
                  <a:srgbClr val="000000"/>
                </a:solidFill>
                <a:latin typeface="Open Sans Light"/>
                <a:ea typeface="Open Sans Light"/>
                <a:cs typeface="Open Sans Light"/>
                <a:sym typeface="Open Sans Light"/>
                <a:rtl val="true"/>
              </a:rPr>
              <a:t>مهارات تحليلية قوية مع القدرة على تفسير البيانات الرقمية وتحويلها إلى استراتيجيات فعالة</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 </a:t>
            </a:r>
            <a:r>
              <a:rPr lang="ar-EG" sz="2299">
                <a:solidFill>
                  <a:srgbClr val="000000"/>
                </a:solidFill>
                <a:latin typeface="Open Sans Light"/>
                <a:ea typeface="Open Sans Light"/>
                <a:cs typeface="Open Sans Light"/>
                <a:sym typeface="Open Sans Light"/>
                <a:rtl val="true"/>
              </a:rPr>
              <a:t>مهارات تواصل قوية باللغتين العربية والإنجليزية</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 </a:t>
            </a:r>
            <a:r>
              <a:rPr lang="ar-EG" sz="2299">
                <a:solidFill>
                  <a:srgbClr val="000000"/>
                </a:solidFill>
                <a:latin typeface="Open Sans Light"/>
                <a:ea typeface="Open Sans Light"/>
                <a:cs typeface="Open Sans Light"/>
                <a:sym typeface="Open Sans Light"/>
                <a:rtl val="true"/>
              </a:rPr>
              <a:t>قدرة على العمل تحت الضغط وفي بيئة سريعة التغير</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المزايا</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راتب تنافسي** يتناسب مع الخبرة والمؤهلات</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مزايا إضافية** مثل التأمين الطبي، بدل السكن، وبدل التنقل</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فرص للتطوير المهني** والتدريب المستمر</a:t>
            </a:r>
            <a:r>
              <a:rPr lang="en-US" sz="2299">
                <a:solidFill>
                  <a:srgbClr val="000000"/>
                </a:solidFill>
                <a:latin typeface="Open Sans Light"/>
                <a:ea typeface="Open Sans Light"/>
                <a:cs typeface="Open Sans Light"/>
                <a:sym typeface="Open Sans Light"/>
              </a:rPr>
              <a:t>.</a:t>
            </a:r>
          </a:p>
          <a:p>
            <a:pPr algn="ctr">
              <a:lnSpc>
                <a:spcPts val="3219"/>
              </a:lnSpc>
              <a:spcBef>
                <a:spcPct val="0"/>
              </a:spcBef>
            </a:pPr>
            <a:r>
              <a:rPr lang="en-US" sz="2299">
                <a:solidFill>
                  <a:srgbClr val="000000"/>
                </a:solidFill>
                <a:latin typeface="Open Sans Light"/>
                <a:ea typeface="Open Sans Light"/>
                <a:cs typeface="Open Sans Light"/>
                <a:sym typeface="Open Sans Light"/>
              </a:rPr>
              <a:t>### **</a:t>
            </a:r>
            <a:r>
              <a:rPr lang="ar-EG" sz="2299">
                <a:solidFill>
                  <a:srgbClr val="000000"/>
                </a:solidFill>
                <a:latin typeface="Open Sans Light"/>
                <a:ea typeface="Open Sans Light"/>
                <a:cs typeface="Open Sans Light"/>
                <a:sym typeface="Open Sans Light"/>
                <a:rtl val="true"/>
              </a:rPr>
              <a:t>طريقة التقديم</a:t>
            </a:r>
            <a:r>
              <a:rPr lang="en-US" sz="2299">
                <a:solidFill>
                  <a:srgbClr val="000000"/>
                </a:solidFill>
                <a:latin typeface="Open Sans Light"/>
                <a:ea typeface="Open Sans Light"/>
                <a:cs typeface="Open Sans Light"/>
                <a:sym typeface="Open Sans Light"/>
              </a:rPr>
              <a:t>:**</a:t>
            </a:r>
          </a:p>
          <a:p>
            <a:pPr algn="ctr" rtl="true">
              <a:lnSpc>
                <a:spcPts val="3219"/>
              </a:lnSpc>
              <a:spcBef>
                <a:spcPct val="0"/>
              </a:spcBef>
            </a:pPr>
            <a:r>
              <a:rPr lang="ar-EG" sz="2299">
                <a:solidFill>
                  <a:srgbClr val="000000"/>
                </a:solidFill>
                <a:latin typeface="Open Sans Light"/>
                <a:ea typeface="Open Sans Light"/>
                <a:cs typeface="Open Sans Light"/>
                <a:sym typeface="Open Sans Light"/>
                <a:rtl val="true"/>
              </a:rPr>
              <a:t>يرجى إرسال السيرة الذاتية مع خطاب تقديمي يوضح تجربتك في مجال التسويق الرقمي إلى [البريد الإلكتروني].</a:t>
            </a:r>
          </a:p>
          <a:p>
            <a:pPr algn="ctr" rtl="true">
              <a:lnSpc>
                <a:spcPts val="3219"/>
              </a:lnSpc>
              <a:spcBef>
                <a:spcPct val="0"/>
              </a:spcBef>
            </a:pPr>
            <a:r>
              <a:rPr lang="ar-EG" sz="2299">
                <a:solidFill>
                  <a:srgbClr val="000000"/>
                </a:solidFill>
                <a:latin typeface="Open Sans Light"/>
                <a:ea typeface="Open Sans Light"/>
                <a:cs typeface="Open Sans Light"/>
                <a:sym typeface="Open Sans Light"/>
                <a:rtl val="true"/>
              </a:rPr>
              <a:t>---</a:t>
            </a:r>
          </a:p>
          <a:p>
            <a:pPr algn="ctr" rtl="true">
              <a:lnSpc>
                <a:spcPts val="3219"/>
              </a:lnSpc>
              <a:spcBef>
                <a:spcPct val="0"/>
              </a:spcBef>
            </a:pPr>
            <a:r>
              <a:rPr lang="ar-EG" sz="2299">
                <a:solidFill>
                  <a:srgbClr val="000000"/>
                </a:solidFill>
                <a:latin typeface="Open Sans Light"/>
                <a:ea typeface="Open Sans Light"/>
                <a:cs typeface="Open Sans Light"/>
                <a:sym typeface="Open Sans Light"/>
                <a:rtl val="true"/>
              </a:rPr>
              <a:t>هذا الوصف الوظيفي يوفر صورة واضحة عن ما هو متوقع من المرشح للوظيفة، ويساعد في جذب المرشحين الذين يمتلكون المؤهلات والخبرات المناسبة لهذا الدور.</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15035083" y="-150297"/>
            <a:ext cx="3104010" cy="3132487"/>
          </a:xfrm>
          <a:custGeom>
            <a:avLst/>
            <a:gdLst/>
            <a:ahLst/>
            <a:cxnLst/>
            <a:rect r="r" b="b" t="t" l="l"/>
            <a:pathLst>
              <a:path h="3132487" w="3104010">
                <a:moveTo>
                  <a:pt x="0" y="0"/>
                </a:moveTo>
                <a:lnTo>
                  <a:pt x="3104010" y="0"/>
                </a:lnTo>
                <a:lnTo>
                  <a:pt x="3104010" y="3132487"/>
                </a:lnTo>
                <a:lnTo>
                  <a:pt x="0" y="3132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5156730" y="0"/>
            <a:ext cx="2982363" cy="3268343"/>
          </a:xfrm>
          <a:custGeom>
            <a:avLst/>
            <a:gdLst/>
            <a:ahLst/>
            <a:cxnLst/>
            <a:rect r="r" b="b" t="t" l="l"/>
            <a:pathLst>
              <a:path h="3268343" w="2982363">
                <a:moveTo>
                  <a:pt x="0" y="0"/>
                </a:moveTo>
                <a:lnTo>
                  <a:pt x="2982363" y="0"/>
                </a:lnTo>
                <a:lnTo>
                  <a:pt x="2982363" y="3268343"/>
                </a:lnTo>
                <a:lnTo>
                  <a:pt x="0" y="32683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765661" y="2669677"/>
            <a:ext cx="15134184" cy="6618509"/>
          </a:xfrm>
          <a:prstGeom prst="rect">
            <a:avLst/>
          </a:prstGeom>
        </p:spPr>
        <p:txBody>
          <a:bodyPr anchor="t" rtlCol="false" tIns="0" lIns="0" bIns="0" rIns="0">
            <a:spAutoFit/>
          </a:bodyPr>
          <a:lstStyle/>
          <a:p>
            <a:pPr algn="ctr">
              <a:lnSpc>
                <a:spcPts val="4695"/>
              </a:lnSpc>
              <a:spcBef>
                <a:spcPct val="0"/>
              </a:spcBef>
            </a:pPr>
            <a:r>
              <a:rPr lang="en-US" sz="3353">
                <a:solidFill>
                  <a:srgbClr val="000000"/>
                </a:solidFill>
                <a:latin typeface="Open Sans Light"/>
                <a:ea typeface="Open Sans Light"/>
                <a:cs typeface="Open Sans Light"/>
                <a:sym typeface="Open Sans Light"/>
              </a:rPr>
              <a:t>1</a:t>
            </a:r>
            <a:r>
              <a:rPr lang="en-US" sz="3353">
                <a:solidFill>
                  <a:srgbClr val="FF3131"/>
                </a:solidFill>
                <a:latin typeface="Open Sans Light"/>
                <a:ea typeface="Open Sans Light"/>
                <a:cs typeface="Open Sans Light"/>
                <a:sym typeface="Open Sans Light"/>
              </a:rPr>
              <a:t>. </a:t>
            </a:r>
            <a:r>
              <a:rPr lang="ar-EG" sz="3353">
                <a:solidFill>
                  <a:srgbClr val="FF3131"/>
                </a:solidFill>
                <a:latin typeface="Open Sans Light"/>
                <a:ea typeface="Open Sans Light"/>
                <a:cs typeface="Open Sans Light"/>
                <a:sym typeface="Open Sans Light"/>
                <a:rtl val="true"/>
              </a:rPr>
              <a:t>تحديد الحاجة للتوظيف</a:t>
            </a:r>
          </a:p>
          <a:p>
            <a:pPr algn="ctr">
              <a:lnSpc>
                <a:spcPts val="3855"/>
              </a:lnSpc>
              <a:spcBef>
                <a:spcPct val="0"/>
              </a:spcBef>
            </a:pPr>
          </a:p>
          <a:p>
            <a:pPr algn="ctr" rtl="true">
              <a:lnSpc>
                <a:spcPts val="3855"/>
              </a:lnSpc>
              <a:spcBef>
                <a:spcPct val="0"/>
              </a:spcBef>
            </a:pPr>
            <a:r>
              <a:rPr lang="ar-EG" sz="2753">
                <a:solidFill>
                  <a:srgbClr val="000000"/>
                </a:solidFill>
                <a:latin typeface="Open Sans Light"/>
                <a:ea typeface="Open Sans Light"/>
                <a:cs typeface="Open Sans Light"/>
                <a:sym typeface="Open Sans Light"/>
                <a:rtl val="true"/>
              </a:rPr>
              <a:t>الحالة: يتلقى مدير الفريق طلبًا لزيادة الإنتاجية في القسم بسبب زيادة في حجم العمل.</a:t>
            </a:r>
          </a:p>
          <a:p>
            <a:pPr algn="ctr" rtl="true">
              <a:lnSpc>
                <a:spcPts val="3855"/>
              </a:lnSpc>
              <a:spcBef>
                <a:spcPct val="0"/>
              </a:spcBef>
            </a:pPr>
            <a:r>
              <a:rPr lang="ar-EG" sz="2753">
                <a:solidFill>
                  <a:srgbClr val="000000"/>
                </a:solidFill>
                <a:latin typeface="Open Sans Light"/>
                <a:ea typeface="Open Sans Light"/>
                <a:cs typeface="Open Sans Light"/>
                <a:sym typeface="Open Sans Light"/>
                <a:rtl val="true"/>
              </a:rPr>
              <a:t>الإجراء: يتواصل مدير الفريق مع قسم الموارد البشرية لتحديد الحاجة إلى توظيف موظف جديد، وتقديم توصيف وظيفي للوظيفة المطلوبة.</a:t>
            </a:r>
          </a:p>
          <a:p>
            <a:pPr algn="ctr" rtl="true">
              <a:lnSpc>
                <a:spcPts val="3855"/>
              </a:lnSpc>
              <a:spcBef>
                <a:spcPct val="0"/>
              </a:spcBef>
            </a:pPr>
          </a:p>
          <a:p>
            <a:pPr algn="ctr" rtl="true">
              <a:lnSpc>
                <a:spcPts val="4555"/>
              </a:lnSpc>
              <a:spcBef>
                <a:spcPct val="0"/>
              </a:spcBef>
            </a:pPr>
            <a:r>
              <a:rPr lang="en-US" sz="3253">
                <a:solidFill>
                  <a:srgbClr val="FF3131"/>
                </a:solidFill>
                <a:latin typeface="Open Sans Light"/>
                <a:ea typeface="Open Sans Light"/>
                <a:cs typeface="Open Sans Light"/>
                <a:sym typeface="Open Sans Light"/>
              </a:rPr>
              <a:t>2</a:t>
            </a:r>
            <a:r>
              <a:rPr lang="ar-EG" sz="3253">
                <a:solidFill>
                  <a:srgbClr val="FF3131"/>
                </a:solidFill>
                <a:latin typeface="Open Sans Light"/>
                <a:ea typeface="Open Sans Light"/>
                <a:cs typeface="Open Sans Light"/>
                <a:sym typeface="Open Sans Light"/>
                <a:rtl val="true"/>
              </a:rPr>
              <a:t>. إعداد توصيف وظيفي ونشر الإعلان:</a:t>
            </a:r>
          </a:p>
          <a:p>
            <a:pPr algn="ctr" rtl="true">
              <a:lnSpc>
                <a:spcPts val="3855"/>
              </a:lnSpc>
              <a:spcBef>
                <a:spcPct val="0"/>
              </a:spcBef>
            </a:pPr>
            <a:r>
              <a:rPr lang="ar-EG" sz="2753">
                <a:solidFill>
                  <a:srgbClr val="000000"/>
                </a:solidFill>
                <a:latin typeface="Open Sans Light"/>
                <a:ea typeface="Open Sans Light"/>
                <a:cs typeface="Open Sans Light"/>
                <a:sym typeface="Open Sans Light"/>
                <a:rtl val="true"/>
              </a:rPr>
              <a:t>الحالة: قسم الموارد البشرية يقوم بإعداد توصيف وظيفي مفصل بناءً على متطلبات المدير.</a:t>
            </a:r>
          </a:p>
          <a:p>
            <a:pPr algn="ctr" rtl="true">
              <a:lnSpc>
                <a:spcPts val="3855"/>
              </a:lnSpc>
              <a:spcBef>
                <a:spcPct val="0"/>
              </a:spcBef>
            </a:pPr>
            <a:r>
              <a:rPr lang="ar-EG" sz="2753">
                <a:solidFill>
                  <a:srgbClr val="000000"/>
                </a:solidFill>
                <a:latin typeface="Open Sans Light"/>
                <a:ea typeface="Open Sans Light"/>
                <a:cs typeface="Open Sans Light"/>
                <a:sym typeface="Open Sans Light"/>
                <a:rtl val="true"/>
              </a:rPr>
              <a:t>الإجراء: نشر الإعلان الوظيفي على منصات التوظيف مثل </a:t>
            </a:r>
            <a:r>
              <a:rPr lang="en-US" sz="2753">
                <a:solidFill>
                  <a:srgbClr val="000000"/>
                </a:solidFill>
                <a:latin typeface="Open Sans Light"/>
                <a:ea typeface="Open Sans Light"/>
                <a:cs typeface="Open Sans Light"/>
                <a:sym typeface="Open Sans Light"/>
              </a:rPr>
              <a:t>LinkedIn</a:t>
            </a:r>
            <a:r>
              <a:rPr lang="ar-EG" sz="2753">
                <a:solidFill>
                  <a:srgbClr val="000000"/>
                </a:solidFill>
                <a:latin typeface="Open Sans Light"/>
                <a:ea typeface="Open Sans Light"/>
                <a:cs typeface="Open Sans Light"/>
                <a:sym typeface="Open Sans Light"/>
                <a:rtl val="true"/>
              </a:rPr>
              <a:t>، مواقع التوظيف المحلية، والموقع الإلكتروني للشركة</a:t>
            </a:r>
          </a:p>
          <a:p>
            <a:pPr algn="ctr" rtl="true">
              <a:lnSpc>
                <a:spcPts val="3855"/>
              </a:lnSpc>
              <a:spcBef>
                <a:spcPct val="0"/>
              </a:spcBef>
            </a:pPr>
            <a:r>
              <a:rPr lang="ar-EG" sz="2753">
                <a:solidFill>
                  <a:srgbClr val="000000"/>
                </a:solidFill>
                <a:latin typeface="Open Sans Light"/>
                <a:ea typeface="Open Sans Light"/>
                <a:cs typeface="Open Sans Light"/>
                <a:sym typeface="Open Sans Light"/>
                <a:rtl val="true"/>
              </a:rPr>
              <a:t>.</a:t>
            </a:r>
          </a:p>
          <a:p>
            <a:pPr algn="ctr" rtl="true">
              <a:lnSpc>
                <a:spcPts val="4835"/>
              </a:lnSpc>
              <a:spcBef>
                <a:spcPct val="0"/>
              </a:spcBef>
            </a:pPr>
            <a:r>
              <a:rPr lang="en-US" sz="3453">
                <a:solidFill>
                  <a:srgbClr val="FF3131"/>
                </a:solidFill>
                <a:latin typeface="Open Sans Light"/>
                <a:ea typeface="Open Sans Light"/>
                <a:cs typeface="Open Sans Light"/>
                <a:sym typeface="Open Sans Light"/>
              </a:rPr>
              <a:t>3</a:t>
            </a:r>
            <a:r>
              <a:rPr lang="ar-EG" sz="3453">
                <a:solidFill>
                  <a:srgbClr val="FF3131"/>
                </a:solidFill>
                <a:latin typeface="Open Sans Light"/>
                <a:ea typeface="Open Sans Light"/>
                <a:cs typeface="Open Sans Light"/>
                <a:sym typeface="Open Sans Light"/>
                <a:rtl val="true"/>
              </a:rPr>
              <a:t>. استقبال وفرز الطلبات:</a:t>
            </a:r>
          </a:p>
          <a:p>
            <a:pPr algn="ctr" rtl="true">
              <a:lnSpc>
                <a:spcPts val="3855"/>
              </a:lnSpc>
              <a:spcBef>
                <a:spcPct val="0"/>
              </a:spcBef>
            </a:pPr>
            <a:r>
              <a:rPr lang="ar-EG" sz="2753">
                <a:solidFill>
                  <a:srgbClr val="000000"/>
                </a:solidFill>
                <a:latin typeface="Open Sans Light"/>
                <a:ea typeface="Open Sans Light"/>
                <a:cs typeface="Open Sans Light"/>
                <a:sym typeface="Open Sans Light"/>
                <a:rtl val="true"/>
              </a:rPr>
              <a:t>الحالة: الشركة تتلقى عددًا كبيرًا من الطلبات من المرشحين.</a:t>
            </a:r>
          </a:p>
          <a:p>
            <a:pPr algn="ctr" rtl="true">
              <a:lnSpc>
                <a:spcPts val="3855"/>
              </a:lnSpc>
              <a:spcBef>
                <a:spcPct val="0"/>
              </a:spcBef>
            </a:pPr>
            <a:r>
              <a:rPr lang="ar-EG" sz="2753">
                <a:solidFill>
                  <a:srgbClr val="000000"/>
                </a:solidFill>
                <a:latin typeface="Open Sans Light"/>
                <a:ea typeface="Open Sans Light"/>
                <a:cs typeface="Open Sans Light"/>
                <a:sym typeface="Open Sans Light"/>
                <a:rtl val="true"/>
              </a:rPr>
              <a:t>الإجراء: يقوم فريق الموارد البشرية باستخدام نظام تتبع المتقدمين (</a:t>
            </a:r>
            <a:r>
              <a:rPr lang="en-US" sz="2753">
                <a:solidFill>
                  <a:srgbClr val="000000"/>
                </a:solidFill>
                <a:latin typeface="Open Sans Light"/>
                <a:ea typeface="Open Sans Light"/>
                <a:cs typeface="Open Sans Light"/>
                <a:sym typeface="Open Sans Light"/>
              </a:rPr>
              <a:t>ATS</a:t>
            </a:r>
            <a:r>
              <a:rPr lang="ar-EG" sz="2753">
                <a:solidFill>
                  <a:srgbClr val="000000"/>
                </a:solidFill>
                <a:latin typeface="Open Sans Light"/>
                <a:ea typeface="Open Sans Light"/>
                <a:cs typeface="Open Sans Light"/>
                <a:sym typeface="Open Sans Light"/>
                <a:rtl val="true"/>
              </a:rPr>
              <a:t>) لفرز الطلبات بناءً على المعايير المحددة مسبقًا مثل الخبرة والمهارات.</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15035083" y="-150297"/>
            <a:ext cx="3104010" cy="3132487"/>
          </a:xfrm>
          <a:custGeom>
            <a:avLst/>
            <a:gdLst/>
            <a:ahLst/>
            <a:cxnLst/>
            <a:rect r="r" b="b" t="t" l="l"/>
            <a:pathLst>
              <a:path h="3132487" w="3104010">
                <a:moveTo>
                  <a:pt x="0" y="0"/>
                </a:moveTo>
                <a:lnTo>
                  <a:pt x="3104010" y="0"/>
                </a:lnTo>
                <a:lnTo>
                  <a:pt x="3104010" y="3132487"/>
                </a:lnTo>
                <a:lnTo>
                  <a:pt x="0" y="3132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5156730" y="0"/>
            <a:ext cx="2982363" cy="3268343"/>
          </a:xfrm>
          <a:custGeom>
            <a:avLst/>
            <a:gdLst/>
            <a:ahLst/>
            <a:cxnLst/>
            <a:rect r="r" b="b" t="t" l="l"/>
            <a:pathLst>
              <a:path h="3268343" w="2982363">
                <a:moveTo>
                  <a:pt x="0" y="0"/>
                </a:moveTo>
                <a:lnTo>
                  <a:pt x="2982363" y="0"/>
                </a:lnTo>
                <a:lnTo>
                  <a:pt x="2982363" y="3268343"/>
                </a:lnTo>
                <a:lnTo>
                  <a:pt x="0" y="32683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267208" y="799310"/>
            <a:ext cx="13232418" cy="7820685"/>
          </a:xfrm>
          <a:prstGeom prst="rect">
            <a:avLst/>
          </a:prstGeom>
        </p:spPr>
        <p:txBody>
          <a:bodyPr anchor="t" rtlCol="false" tIns="0" lIns="0" bIns="0" rIns="0">
            <a:spAutoFit/>
          </a:bodyPr>
          <a:lstStyle/>
          <a:p>
            <a:pPr algn="ctr">
              <a:lnSpc>
                <a:spcPts val="4653"/>
              </a:lnSpc>
              <a:spcBef>
                <a:spcPct val="0"/>
              </a:spcBef>
            </a:pPr>
            <a:r>
              <a:rPr lang="en-US" sz="3324">
                <a:solidFill>
                  <a:srgbClr val="FF3131"/>
                </a:solidFill>
                <a:latin typeface="Open Sans Light"/>
                <a:ea typeface="Open Sans Light"/>
                <a:cs typeface="Open Sans Light"/>
                <a:sym typeface="Open Sans Light"/>
              </a:rPr>
              <a:t>4. </a:t>
            </a:r>
            <a:r>
              <a:rPr lang="ar-EG" sz="3324">
                <a:solidFill>
                  <a:srgbClr val="FF3131"/>
                </a:solidFill>
                <a:latin typeface="Open Sans Light"/>
                <a:ea typeface="Open Sans Light"/>
                <a:cs typeface="Open Sans Light"/>
                <a:sym typeface="Open Sans Light"/>
                <a:rtl val="true"/>
              </a:rPr>
              <a:t>إجراء المقابلات الأولية</a:t>
            </a:r>
            <a:r>
              <a:rPr lang="en-US" sz="3324">
                <a:solidFill>
                  <a:srgbClr val="FF3131"/>
                </a:solidFill>
                <a:latin typeface="Open Sans Light"/>
                <a:ea typeface="Open Sans Light"/>
                <a:cs typeface="Open Sans Light"/>
                <a:sym typeface="Open Sans Light"/>
              </a:rPr>
              <a:t>:</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الحالة: تم اختيار </a:t>
            </a:r>
            <a:r>
              <a:rPr lang="en-US" sz="2624">
                <a:solidFill>
                  <a:srgbClr val="000000"/>
                </a:solidFill>
                <a:latin typeface="Open Sans Light"/>
                <a:ea typeface="Open Sans Light"/>
                <a:cs typeface="Open Sans Light"/>
                <a:sym typeface="Open Sans Light"/>
              </a:rPr>
              <a:t>10</a:t>
            </a:r>
            <a:r>
              <a:rPr lang="ar-EG" sz="2624">
                <a:solidFill>
                  <a:srgbClr val="000000"/>
                </a:solidFill>
                <a:latin typeface="Open Sans Light"/>
                <a:ea typeface="Open Sans Light"/>
                <a:cs typeface="Open Sans Light"/>
                <a:sym typeface="Open Sans Light"/>
                <a:rtl val="true"/>
              </a:rPr>
              <a:t> مرشحين لإجراء مقابلات أولية.</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الإجراء: تُجرى مقابلات عبر الهاتف أو الفيديو لتقييم ملاءمة المرشحين من حيث المهارات الأساسية والثقافة العامة.</a:t>
            </a:r>
          </a:p>
          <a:p>
            <a:pPr algn="ctr" rtl="true">
              <a:lnSpc>
                <a:spcPts val="3673"/>
              </a:lnSpc>
              <a:spcBef>
                <a:spcPct val="0"/>
              </a:spcBef>
            </a:pPr>
          </a:p>
          <a:p>
            <a:pPr algn="ctr" rtl="true">
              <a:lnSpc>
                <a:spcPts val="4793"/>
              </a:lnSpc>
              <a:spcBef>
                <a:spcPct val="0"/>
              </a:spcBef>
            </a:pPr>
            <a:r>
              <a:rPr lang="en-US" sz="3424">
                <a:solidFill>
                  <a:srgbClr val="FF3131"/>
                </a:solidFill>
                <a:latin typeface="Open Sans Light"/>
                <a:ea typeface="Open Sans Light"/>
                <a:cs typeface="Open Sans Light"/>
                <a:sym typeface="Open Sans Light"/>
              </a:rPr>
              <a:t>5</a:t>
            </a:r>
            <a:r>
              <a:rPr lang="ar-EG" sz="3424">
                <a:solidFill>
                  <a:srgbClr val="FF3131"/>
                </a:solidFill>
                <a:latin typeface="Open Sans Light"/>
                <a:ea typeface="Open Sans Light"/>
                <a:cs typeface="Open Sans Light"/>
                <a:sym typeface="Open Sans Light"/>
                <a:rtl val="true"/>
              </a:rPr>
              <a:t>. اختبارات التقييم:</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الحالة: تم تقليص العدد إلى </a:t>
            </a:r>
            <a:r>
              <a:rPr lang="en-US" sz="2624">
                <a:solidFill>
                  <a:srgbClr val="000000"/>
                </a:solidFill>
                <a:latin typeface="Open Sans Light"/>
                <a:ea typeface="Open Sans Light"/>
                <a:cs typeface="Open Sans Light"/>
                <a:sym typeface="Open Sans Light"/>
              </a:rPr>
              <a:t>5</a:t>
            </a:r>
            <a:r>
              <a:rPr lang="ar-EG" sz="2624">
                <a:solidFill>
                  <a:srgbClr val="000000"/>
                </a:solidFill>
                <a:latin typeface="Open Sans Light"/>
                <a:ea typeface="Open Sans Light"/>
                <a:cs typeface="Open Sans Light"/>
                <a:sym typeface="Open Sans Light"/>
                <a:rtl val="true"/>
              </a:rPr>
              <a:t> مرشحين بناءً على نتائج المقابلات الأولية.</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الإجراء: يتم دعوة هؤلاء المرشحين لإجراء اختبارات تقنية (مثل اختبار البرمجة إذا كان المرشح لوظيفة في تكنولوجيا المعلومات) أو اختبارات تحليلية ونفسية</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a:t>
            </a:r>
          </a:p>
          <a:p>
            <a:pPr algn="ctr" rtl="true">
              <a:lnSpc>
                <a:spcPts val="4793"/>
              </a:lnSpc>
              <a:spcBef>
                <a:spcPct val="0"/>
              </a:spcBef>
            </a:pPr>
            <a:r>
              <a:rPr lang="en-US" sz="3424">
                <a:solidFill>
                  <a:srgbClr val="FF3131"/>
                </a:solidFill>
                <a:latin typeface="Open Sans Light"/>
                <a:ea typeface="Open Sans Light"/>
                <a:cs typeface="Open Sans Light"/>
                <a:sym typeface="Open Sans Light"/>
              </a:rPr>
              <a:t>6</a:t>
            </a:r>
            <a:r>
              <a:rPr lang="ar-EG" sz="3424">
                <a:solidFill>
                  <a:srgbClr val="FF3131"/>
                </a:solidFill>
                <a:latin typeface="Open Sans Light"/>
                <a:ea typeface="Open Sans Light"/>
                <a:cs typeface="Open Sans Light"/>
                <a:sym typeface="Open Sans Light"/>
                <a:rtl val="true"/>
              </a:rPr>
              <a:t>. المقابلات النهائية:</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الحالة: ثلاثة مرشحين يجتازون الاختبارات بنجاح.</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الإجراء: يتم دعوتهم لمقابلة نهائية مع المدير التنفيذي والفريق الذي سيعملون معه للتأكد من ملاءمتهم التامة للوظيفة.</a:t>
            </a:r>
          </a:p>
          <a:p>
            <a:pPr algn="ctr" rtl="true">
              <a:lnSpc>
                <a:spcPts val="3673"/>
              </a:lnSpc>
              <a:spcBef>
                <a:spcPct val="0"/>
              </a:spcBef>
            </a:pPr>
          </a:p>
          <a:p>
            <a:pPr algn="ctr" rtl="true">
              <a:lnSpc>
                <a:spcPts val="4373"/>
              </a:lnSpc>
              <a:spcBef>
                <a:spcPct val="0"/>
              </a:spcBef>
            </a:pPr>
            <a:r>
              <a:rPr lang="en-US" sz="3124">
                <a:solidFill>
                  <a:srgbClr val="FF3131"/>
                </a:solidFill>
                <a:latin typeface="Open Sans Light"/>
                <a:ea typeface="Open Sans Light"/>
                <a:cs typeface="Open Sans Light"/>
                <a:sym typeface="Open Sans Light"/>
              </a:rPr>
              <a:t>7</a:t>
            </a:r>
            <a:r>
              <a:rPr lang="ar-EG" sz="3124">
                <a:solidFill>
                  <a:srgbClr val="FF3131"/>
                </a:solidFill>
                <a:latin typeface="Open Sans Light"/>
                <a:ea typeface="Open Sans Light"/>
                <a:cs typeface="Open Sans Light"/>
                <a:sym typeface="Open Sans Light"/>
                <a:rtl val="true"/>
              </a:rPr>
              <a:t>. اتخاذ القرار وتقديم العرض الوظيفي:</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الحالة: يتم اختيار مرشح نهائي بناءً على الأداء في المقابلات النهائية.</a:t>
            </a:r>
          </a:p>
          <a:p>
            <a:pPr algn="ctr" rtl="true">
              <a:lnSpc>
                <a:spcPts val="3673"/>
              </a:lnSpc>
              <a:spcBef>
                <a:spcPct val="0"/>
              </a:spcBef>
            </a:pPr>
            <a:r>
              <a:rPr lang="ar-EG" sz="2624">
                <a:solidFill>
                  <a:srgbClr val="000000"/>
                </a:solidFill>
                <a:latin typeface="Open Sans Light"/>
                <a:ea typeface="Open Sans Light"/>
                <a:cs typeface="Open Sans Light"/>
                <a:sym typeface="Open Sans Light"/>
                <a:rtl val="true"/>
              </a:rPr>
              <a:t>الإجراء: يتم إعداد عرض وظيفي يتضمن الراتب، المزايا، وتفاصيل الوظيفة الأخرى، ويتم تقديمه للمرشح.</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15035083" y="-150297"/>
            <a:ext cx="3104010" cy="3132487"/>
          </a:xfrm>
          <a:custGeom>
            <a:avLst/>
            <a:gdLst/>
            <a:ahLst/>
            <a:cxnLst/>
            <a:rect r="r" b="b" t="t" l="l"/>
            <a:pathLst>
              <a:path h="3132487" w="3104010">
                <a:moveTo>
                  <a:pt x="0" y="0"/>
                </a:moveTo>
                <a:lnTo>
                  <a:pt x="3104010" y="0"/>
                </a:lnTo>
                <a:lnTo>
                  <a:pt x="3104010" y="3132487"/>
                </a:lnTo>
                <a:lnTo>
                  <a:pt x="0" y="3132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5156730" y="0"/>
            <a:ext cx="2982363" cy="3268343"/>
          </a:xfrm>
          <a:custGeom>
            <a:avLst/>
            <a:gdLst/>
            <a:ahLst/>
            <a:cxnLst/>
            <a:rect r="r" b="b" t="t" l="l"/>
            <a:pathLst>
              <a:path h="3268343" w="2982363">
                <a:moveTo>
                  <a:pt x="0" y="0"/>
                </a:moveTo>
                <a:lnTo>
                  <a:pt x="2982363" y="0"/>
                </a:lnTo>
                <a:lnTo>
                  <a:pt x="2982363" y="3268343"/>
                </a:lnTo>
                <a:lnTo>
                  <a:pt x="0" y="32683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291889" y="2047008"/>
            <a:ext cx="12743194" cy="6276466"/>
          </a:xfrm>
          <a:prstGeom prst="rect">
            <a:avLst/>
          </a:prstGeom>
        </p:spPr>
        <p:txBody>
          <a:bodyPr anchor="t" rtlCol="false" tIns="0" lIns="0" bIns="0" rIns="0">
            <a:spAutoFit/>
          </a:bodyPr>
          <a:lstStyle/>
          <a:p>
            <a:pPr algn="ctr">
              <a:lnSpc>
                <a:spcPts val="4738"/>
              </a:lnSpc>
              <a:spcBef>
                <a:spcPct val="0"/>
              </a:spcBef>
            </a:pPr>
            <a:r>
              <a:rPr lang="en-US" sz="3384">
                <a:solidFill>
                  <a:srgbClr val="FF3131"/>
                </a:solidFill>
                <a:latin typeface="Open Sans Light"/>
                <a:ea typeface="Open Sans Light"/>
                <a:cs typeface="Open Sans Light"/>
                <a:sym typeface="Open Sans Light"/>
              </a:rPr>
              <a:t>8. </a:t>
            </a:r>
            <a:r>
              <a:rPr lang="ar-EG" sz="3384">
                <a:solidFill>
                  <a:srgbClr val="FF3131"/>
                </a:solidFill>
                <a:latin typeface="Open Sans Light"/>
                <a:ea typeface="Open Sans Light"/>
                <a:cs typeface="Open Sans Light"/>
                <a:sym typeface="Open Sans Light"/>
                <a:rtl val="true"/>
              </a:rPr>
              <a:t>التفاوض وقبول العرض</a:t>
            </a:r>
            <a:r>
              <a:rPr lang="en-US" sz="3384">
                <a:solidFill>
                  <a:srgbClr val="FF3131"/>
                </a:solidFill>
                <a:latin typeface="Open Sans Light"/>
                <a:ea typeface="Open Sans Light"/>
                <a:cs typeface="Open Sans Light"/>
                <a:sym typeface="Open Sans Light"/>
              </a:rPr>
              <a:t>:</a:t>
            </a:r>
          </a:p>
          <a:p>
            <a:pPr algn="ctr" rtl="true">
              <a:lnSpc>
                <a:spcPts val="3965"/>
              </a:lnSpc>
              <a:spcBef>
                <a:spcPct val="0"/>
              </a:spcBef>
            </a:pPr>
            <a:r>
              <a:rPr lang="ar-EG" sz="2832">
                <a:solidFill>
                  <a:srgbClr val="000000"/>
                </a:solidFill>
                <a:latin typeface="Open Sans Light"/>
                <a:ea typeface="Open Sans Light"/>
                <a:cs typeface="Open Sans Light"/>
                <a:sym typeface="Open Sans Light"/>
                <a:rtl val="true"/>
              </a:rPr>
              <a:t>الحالة: المرشح يرغب في مناقشة بعض البنود في العرض الوظيفي.</a:t>
            </a:r>
          </a:p>
          <a:p>
            <a:pPr algn="ctr" rtl="true">
              <a:lnSpc>
                <a:spcPts val="3965"/>
              </a:lnSpc>
              <a:spcBef>
                <a:spcPct val="0"/>
              </a:spcBef>
            </a:pPr>
            <a:r>
              <a:rPr lang="ar-EG" sz="2832">
                <a:solidFill>
                  <a:srgbClr val="000000"/>
                </a:solidFill>
                <a:latin typeface="Open Sans Light"/>
                <a:ea typeface="Open Sans Light"/>
                <a:cs typeface="Open Sans Light"/>
                <a:sym typeface="Open Sans Light"/>
                <a:rtl val="true"/>
              </a:rPr>
              <a:t>الإجراء: يتم التفاوض بين المرشح وفريق الموارد البشرية، ويتم التوصل إلى اتفاق يرضي الطرفين.</a:t>
            </a:r>
          </a:p>
          <a:p>
            <a:pPr algn="ctr" rtl="true">
              <a:lnSpc>
                <a:spcPts val="4893"/>
              </a:lnSpc>
              <a:spcBef>
                <a:spcPct val="0"/>
              </a:spcBef>
            </a:pPr>
            <a:r>
              <a:rPr lang="en-US" sz="3495">
                <a:solidFill>
                  <a:srgbClr val="FF3131"/>
                </a:solidFill>
                <a:latin typeface="Open Sans Light"/>
                <a:ea typeface="Open Sans Light"/>
                <a:cs typeface="Open Sans Light"/>
                <a:sym typeface="Open Sans Light"/>
              </a:rPr>
              <a:t>9</a:t>
            </a:r>
            <a:r>
              <a:rPr lang="ar-EG" sz="3495">
                <a:solidFill>
                  <a:srgbClr val="FF3131"/>
                </a:solidFill>
                <a:latin typeface="Open Sans Light"/>
                <a:ea typeface="Open Sans Light"/>
                <a:cs typeface="Open Sans Light"/>
                <a:sym typeface="Open Sans Light"/>
                <a:rtl val="true"/>
              </a:rPr>
              <a:t>. توقيع العقد واستكمال الأوراق:</a:t>
            </a:r>
          </a:p>
          <a:p>
            <a:pPr algn="ctr" rtl="true">
              <a:lnSpc>
                <a:spcPts val="3965"/>
              </a:lnSpc>
              <a:spcBef>
                <a:spcPct val="0"/>
              </a:spcBef>
            </a:pPr>
            <a:r>
              <a:rPr lang="ar-EG" sz="2832">
                <a:solidFill>
                  <a:srgbClr val="000000"/>
                </a:solidFill>
                <a:latin typeface="Open Sans Light"/>
                <a:ea typeface="Open Sans Light"/>
                <a:cs typeface="Open Sans Light"/>
                <a:sym typeface="Open Sans Light"/>
                <a:rtl val="true"/>
              </a:rPr>
              <a:t>الحالة: المرشح يوافق على العرض.</a:t>
            </a:r>
          </a:p>
          <a:p>
            <a:pPr algn="ctr" rtl="true">
              <a:lnSpc>
                <a:spcPts val="3965"/>
              </a:lnSpc>
              <a:spcBef>
                <a:spcPct val="0"/>
              </a:spcBef>
            </a:pPr>
            <a:r>
              <a:rPr lang="ar-EG" sz="2832">
                <a:solidFill>
                  <a:srgbClr val="000000"/>
                </a:solidFill>
                <a:latin typeface="Open Sans Light"/>
                <a:ea typeface="Open Sans Light"/>
                <a:cs typeface="Open Sans Light"/>
                <a:sym typeface="Open Sans Light"/>
                <a:rtl val="true"/>
              </a:rPr>
              <a:t>الإجراء: يتم توقيع العقد الوظيفي، ويُطلب من المرشح استكمال جميع الأوراق اللازمة مثل إثبات الهوية، شهادات الدراسة، والتوقيع على سياسات الشركة.</a:t>
            </a:r>
          </a:p>
          <a:p>
            <a:pPr algn="ctr" rtl="true">
              <a:lnSpc>
                <a:spcPts val="4893"/>
              </a:lnSpc>
              <a:spcBef>
                <a:spcPct val="0"/>
              </a:spcBef>
            </a:pPr>
            <a:r>
              <a:rPr lang="en-US" sz="3495">
                <a:solidFill>
                  <a:srgbClr val="FF3131"/>
                </a:solidFill>
                <a:latin typeface="Open Sans Light"/>
                <a:ea typeface="Open Sans Light"/>
                <a:cs typeface="Open Sans Light"/>
                <a:sym typeface="Open Sans Light"/>
              </a:rPr>
              <a:t>10</a:t>
            </a:r>
            <a:r>
              <a:rPr lang="ar-EG" sz="3495">
                <a:solidFill>
                  <a:srgbClr val="FF3131"/>
                </a:solidFill>
                <a:latin typeface="Open Sans Light"/>
                <a:ea typeface="Open Sans Light"/>
                <a:cs typeface="Open Sans Light"/>
                <a:sym typeface="Open Sans Light"/>
                <a:rtl val="true"/>
              </a:rPr>
              <a:t>. الاستقبال والتأهيل (</a:t>
            </a:r>
            <a:r>
              <a:rPr lang="en-US" sz="3495">
                <a:solidFill>
                  <a:srgbClr val="FF3131"/>
                </a:solidFill>
                <a:latin typeface="Open Sans Light"/>
                <a:ea typeface="Open Sans Light"/>
                <a:cs typeface="Open Sans Light"/>
                <a:sym typeface="Open Sans Light"/>
              </a:rPr>
              <a:t>Onboarding</a:t>
            </a:r>
            <a:r>
              <a:rPr lang="ar-EG" sz="3495">
                <a:solidFill>
                  <a:srgbClr val="FF3131"/>
                </a:solidFill>
                <a:latin typeface="Open Sans Light"/>
                <a:ea typeface="Open Sans Light"/>
                <a:cs typeface="Open Sans Light"/>
                <a:sym typeface="Open Sans Light"/>
                <a:rtl val="true"/>
              </a:rPr>
              <a:t>):</a:t>
            </a:r>
          </a:p>
          <a:p>
            <a:pPr algn="ctr" rtl="true">
              <a:lnSpc>
                <a:spcPts val="3965"/>
              </a:lnSpc>
              <a:spcBef>
                <a:spcPct val="0"/>
              </a:spcBef>
            </a:pPr>
            <a:r>
              <a:rPr lang="ar-EG" sz="2832">
                <a:solidFill>
                  <a:srgbClr val="000000"/>
                </a:solidFill>
                <a:latin typeface="Open Sans Light"/>
                <a:ea typeface="Open Sans Light"/>
                <a:cs typeface="Open Sans Light"/>
                <a:sym typeface="Open Sans Light"/>
                <a:rtl val="true"/>
              </a:rPr>
              <a:t>الحالة: المرشح يصبح موظفًا رسميًا في الشركة.</a:t>
            </a:r>
          </a:p>
          <a:p>
            <a:pPr algn="ctr" rtl="true">
              <a:lnSpc>
                <a:spcPts val="3965"/>
              </a:lnSpc>
              <a:spcBef>
                <a:spcPct val="0"/>
              </a:spcBef>
            </a:pPr>
            <a:r>
              <a:rPr lang="ar-EG" sz="2832">
                <a:solidFill>
                  <a:srgbClr val="000000"/>
                </a:solidFill>
                <a:latin typeface="Open Sans Light"/>
                <a:ea typeface="Open Sans Light"/>
                <a:cs typeface="Open Sans Light"/>
                <a:sym typeface="Open Sans Light"/>
                <a:rtl val="true"/>
              </a:rPr>
              <a:t>الإجراء: يُرتب قسم الموارد البشرية يومًا لاستقبال الموظف الجديد، يتم فيه تعريفه بالفريق، تقديم لمحة عن الشركة وثقافتها، وإرشاده لاستخدام الأنظمة الداخلية. كما يتم تعيين مرشد (</a:t>
            </a:r>
            <a:r>
              <a:rPr lang="en-US" sz="2832">
                <a:solidFill>
                  <a:srgbClr val="000000"/>
                </a:solidFill>
                <a:latin typeface="Open Sans Light"/>
                <a:ea typeface="Open Sans Light"/>
                <a:cs typeface="Open Sans Light"/>
                <a:sym typeface="Open Sans Light"/>
              </a:rPr>
              <a:t>Buddy</a:t>
            </a:r>
            <a:r>
              <a:rPr lang="ar-EG" sz="2832">
                <a:solidFill>
                  <a:srgbClr val="000000"/>
                </a:solidFill>
                <a:latin typeface="Open Sans Light"/>
                <a:ea typeface="Open Sans Light"/>
                <a:cs typeface="Open Sans Light"/>
                <a:sym typeface="Open Sans Light"/>
                <a:rtl val="true"/>
              </a:rPr>
              <a:t>) لمساعدته خلال أول أسابيع العمل.</a:t>
            </a:r>
          </a:p>
          <a:p>
            <a:pPr algn="ctr" rtl="true">
              <a:lnSpc>
                <a:spcPts val="3965"/>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AutoShape 3" id="3"/>
          <p:cNvSpPr/>
          <p:nvPr/>
        </p:nvSpPr>
        <p:spPr>
          <a:xfrm>
            <a:off x="-886757" y="7496399"/>
            <a:ext cx="20061513" cy="0"/>
          </a:xfrm>
          <a:prstGeom prst="line">
            <a:avLst/>
          </a:prstGeom>
          <a:ln cap="flat" w="28575">
            <a:solidFill>
              <a:srgbClr val="000000"/>
            </a:solidFill>
            <a:prstDash val="solid"/>
            <a:headEnd type="none" len="sm" w="sm"/>
            <a:tailEnd type="none" len="sm" w="sm"/>
          </a:ln>
        </p:spPr>
      </p:sp>
      <p:grpSp>
        <p:nvGrpSpPr>
          <p:cNvPr name="Group 4" id="4"/>
          <p:cNvGrpSpPr/>
          <p:nvPr/>
        </p:nvGrpSpPr>
        <p:grpSpPr>
          <a:xfrm rot="0">
            <a:off x="6192152" y="7245371"/>
            <a:ext cx="502056" cy="50205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name="TextBox 6" id="6"/>
            <p:cNvSpPr txBox="true"/>
            <p:nvPr/>
          </p:nvSpPr>
          <p:spPr>
            <a:xfrm>
              <a:off x="190500" y="219075"/>
              <a:ext cx="431800" cy="403225"/>
            </a:xfrm>
            <a:prstGeom prst="rect">
              <a:avLst/>
            </a:prstGeom>
          </p:spPr>
          <p:txBody>
            <a:bodyPr anchor="ctr" rtlCol="false" tIns="50800" lIns="50800" bIns="50800" rIns="50800"/>
            <a:lstStyle/>
            <a:p>
              <a:pPr algn="ctr" marL="0" indent="0" lvl="0">
                <a:lnSpc>
                  <a:spcPts val="2266"/>
                </a:lnSpc>
                <a:spcBef>
                  <a:spcPct val="0"/>
                </a:spcBef>
              </a:pPr>
            </a:p>
          </p:txBody>
        </p:sp>
      </p:grpSp>
      <p:grpSp>
        <p:nvGrpSpPr>
          <p:cNvPr name="Group 7" id="7"/>
          <p:cNvGrpSpPr/>
          <p:nvPr/>
        </p:nvGrpSpPr>
        <p:grpSpPr>
          <a:xfrm rot="0">
            <a:off x="2227066" y="7128473"/>
            <a:ext cx="502056" cy="50205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p:spPr>
        </p:sp>
        <p:sp>
          <p:nvSpPr>
            <p:cNvPr name="TextBox 9" id="9"/>
            <p:cNvSpPr txBox="true"/>
            <p:nvPr/>
          </p:nvSpPr>
          <p:spPr>
            <a:xfrm>
              <a:off x="190500" y="219075"/>
              <a:ext cx="431800" cy="403225"/>
            </a:xfrm>
            <a:prstGeom prst="rect">
              <a:avLst/>
            </a:prstGeom>
          </p:spPr>
          <p:txBody>
            <a:bodyPr anchor="ctr" rtlCol="false" tIns="50800" lIns="50800" bIns="50800" rIns="50800"/>
            <a:lstStyle/>
            <a:p>
              <a:pPr algn="ctr">
                <a:lnSpc>
                  <a:spcPts val="2266"/>
                </a:lnSpc>
              </a:pPr>
            </a:p>
          </p:txBody>
        </p:sp>
      </p:grpSp>
      <p:grpSp>
        <p:nvGrpSpPr>
          <p:cNvPr name="Group 10" id="10"/>
          <p:cNvGrpSpPr/>
          <p:nvPr/>
        </p:nvGrpSpPr>
        <p:grpSpPr>
          <a:xfrm rot="0">
            <a:off x="9653627" y="7245371"/>
            <a:ext cx="502056" cy="50205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name="TextBox 12" id="12"/>
            <p:cNvSpPr txBox="true"/>
            <p:nvPr/>
          </p:nvSpPr>
          <p:spPr>
            <a:xfrm>
              <a:off x="190500" y="219075"/>
              <a:ext cx="431800" cy="403225"/>
            </a:xfrm>
            <a:prstGeom prst="rect">
              <a:avLst/>
            </a:prstGeom>
          </p:spPr>
          <p:txBody>
            <a:bodyPr anchor="ctr" rtlCol="false" tIns="50800" lIns="50800" bIns="50800" rIns="50800"/>
            <a:lstStyle/>
            <a:p>
              <a:pPr algn="ctr" marL="0" indent="0" lvl="0">
                <a:lnSpc>
                  <a:spcPts val="2266"/>
                </a:lnSpc>
                <a:spcBef>
                  <a:spcPct val="0"/>
                </a:spcBef>
              </a:pPr>
            </a:p>
          </p:txBody>
        </p:sp>
      </p:grpSp>
      <p:grpSp>
        <p:nvGrpSpPr>
          <p:cNvPr name="Group 13" id="13"/>
          <p:cNvGrpSpPr/>
          <p:nvPr/>
        </p:nvGrpSpPr>
        <p:grpSpPr>
          <a:xfrm rot="0">
            <a:off x="13446238" y="6994343"/>
            <a:ext cx="502056" cy="50205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name="TextBox 15" id="15"/>
            <p:cNvSpPr txBox="true"/>
            <p:nvPr/>
          </p:nvSpPr>
          <p:spPr>
            <a:xfrm>
              <a:off x="190500" y="219075"/>
              <a:ext cx="431800" cy="403225"/>
            </a:xfrm>
            <a:prstGeom prst="rect">
              <a:avLst/>
            </a:prstGeom>
          </p:spPr>
          <p:txBody>
            <a:bodyPr anchor="ctr" rtlCol="false" tIns="50800" lIns="50800" bIns="50800" rIns="50800"/>
            <a:lstStyle/>
            <a:p>
              <a:pPr algn="ctr" marL="0" indent="0" lvl="0">
                <a:lnSpc>
                  <a:spcPts val="2266"/>
                </a:lnSpc>
                <a:spcBef>
                  <a:spcPct val="0"/>
                </a:spcBef>
              </a:pPr>
            </a:p>
          </p:txBody>
        </p:sp>
      </p:grpSp>
      <p:sp>
        <p:nvSpPr>
          <p:cNvPr name="TextBox 16" id="16"/>
          <p:cNvSpPr txBox="true"/>
          <p:nvPr/>
        </p:nvSpPr>
        <p:spPr>
          <a:xfrm rot="0">
            <a:off x="4085712" y="3786094"/>
            <a:ext cx="11637887" cy="1177290"/>
          </a:xfrm>
          <a:prstGeom prst="rect">
            <a:avLst/>
          </a:prstGeom>
        </p:spPr>
        <p:txBody>
          <a:bodyPr anchor="t" rtlCol="false" tIns="0" lIns="0" bIns="0" rIns="0">
            <a:spAutoFit/>
          </a:bodyPr>
          <a:lstStyle/>
          <a:p>
            <a:pPr algn="ctr" rtl="true" marL="0" indent="0" lvl="1">
              <a:lnSpc>
                <a:spcPts val="8730"/>
              </a:lnSpc>
              <a:spcBef>
                <a:spcPct val="0"/>
              </a:spcBef>
            </a:pPr>
            <a:r>
              <a:rPr lang="ar-EG" sz="9000">
                <a:solidFill>
                  <a:srgbClr val="000000"/>
                </a:solidFill>
                <a:latin typeface="DM Sans Bold"/>
                <a:ea typeface="DM Sans Bold"/>
                <a:cs typeface="DM Sans Bold"/>
                <a:sym typeface="DM Sans Bold"/>
                <a:rtl val="true"/>
              </a:rPr>
              <a:t>شكرا لكم </a:t>
            </a:r>
          </a:p>
        </p:txBody>
      </p:sp>
      <p:sp>
        <p:nvSpPr>
          <p:cNvPr name="Freeform 17" id="17"/>
          <p:cNvSpPr/>
          <p:nvPr/>
        </p:nvSpPr>
        <p:spPr>
          <a:xfrm flipH="false" flipV="false" rot="0">
            <a:off x="-1573240" y="8893298"/>
            <a:ext cx="4051334" cy="2765036"/>
          </a:xfrm>
          <a:custGeom>
            <a:avLst/>
            <a:gdLst/>
            <a:ahLst/>
            <a:cxnLst/>
            <a:rect r="r" b="b" t="t" l="l"/>
            <a:pathLst>
              <a:path h="2765036" w="4051334">
                <a:moveTo>
                  <a:pt x="0" y="0"/>
                </a:moveTo>
                <a:lnTo>
                  <a:pt x="4051334" y="0"/>
                </a:lnTo>
                <a:lnTo>
                  <a:pt x="4051334" y="2765036"/>
                </a:lnTo>
                <a:lnTo>
                  <a:pt x="0" y="27650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15262955" y="8864586"/>
            <a:ext cx="4602314" cy="3618569"/>
          </a:xfrm>
          <a:custGeom>
            <a:avLst/>
            <a:gdLst/>
            <a:ahLst/>
            <a:cxnLst/>
            <a:rect r="r" b="b" t="t" l="l"/>
            <a:pathLst>
              <a:path h="3618569" w="4602314">
                <a:moveTo>
                  <a:pt x="0" y="0"/>
                </a:moveTo>
                <a:lnTo>
                  <a:pt x="4602314" y="0"/>
                </a:lnTo>
                <a:lnTo>
                  <a:pt x="4602314" y="3618569"/>
                </a:lnTo>
                <a:lnTo>
                  <a:pt x="0" y="36185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9" id="19"/>
          <p:cNvSpPr/>
          <p:nvPr/>
        </p:nvSpPr>
        <p:spPr>
          <a:xfrm flipH="false" flipV="false" rot="0">
            <a:off x="-674156" y="-1322787"/>
            <a:ext cx="4224468" cy="2645573"/>
          </a:xfrm>
          <a:custGeom>
            <a:avLst/>
            <a:gdLst/>
            <a:ahLst/>
            <a:cxnLst/>
            <a:rect r="r" b="b" t="t" l="l"/>
            <a:pathLst>
              <a:path h="2645573" w="4224468">
                <a:moveTo>
                  <a:pt x="0" y="0"/>
                </a:moveTo>
                <a:lnTo>
                  <a:pt x="4224468" y="0"/>
                </a:lnTo>
                <a:lnTo>
                  <a:pt x="4224468" y="2645574"/>
                </a:lnTo>
                <a:lnTo>
                  <a:pt x="0" y="26455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20" id="20"/>
          <p:cNvSpPr/>
          <p:nvPr/>
        </p:nvSpPr>
        <p:spPr>
          <a:xfrm flipH="false" flipV="false" rot="0">
            <a:off x="11101574" y="9560661"/>
            <a:ext cx="3169280" cy="2226419"/>
          </a:xfrm>
          <a:custGeom>
            <a:avLst/>
            <a:gdLst/>
            <a:ahLst/>
            <a:cxnLst/>
            <a:rect r="r" b="b" t="t" l="l"/>
            <a:pathLst>
              <a:path h="2226419" w="3169280">
                <a:moveTo>
                  <a:pt x="0" y="0"/>
                </a:moveTo>
                <a:lnTo>
                  <a:pt x="3169280" y="0"/>
                </a:lnTo>
                <a:lnTo>
                  <a:pt x="3169280" y="2226419"/>
                </a:lnTo>
                <a:lnTo>
                  <a:pt x="0" y="22264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21" id="21"/>
          <p:cNvSpPr/>
          <p:nvPr/>
        </p:nvSpPr>
        <p:spPr>
          <a:xfrm flipH="false" flipV="false" rot="0">
            <a:off x="9653627" y="-3037933"/>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22" id="22"/>
          <p:cNvSpPr/>
          <p:nvPr/>
        </p:nvSpPr>
        <p:spPr>
          <a:xfrm flipH="false" flipV="false" rot="-5400000">
            <a:off x="4745771" y="-1877331"/>
            <a:ext cx="2892762" cy="2919301"/>
          </a:xfrm>
          <a:custGeom>
            <a:avLst/>
            <a:gdLst/>
            <a:ahLst/>
            <a:cxnLst/>
            <a:rect r="r" b="b" t="t" l="l"/>
            <a:pathLst>
              <a:path h="2919301" w="2892762">
                <a:moveTo>
                  <a:pt x="0" y="0"/>
                </a:moveTo>
                <a:lnTo>
                  <a:pt x="2892761" y="0"/>
                </a:lnTo>
                <a:lnTo>
                  <a:pt x="2892761" y="2919301"/>
                </a:lnTo>
                <a:lnTo>
                  <a:pt x="0" y="291930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23" id="23"/>
          <p:cNvSpPr/>
          <p:nvPr/>
        </p:nvSpPr>
        <p:spPr>
          <a:xfrm flipH="false" flipV="false" rot="0">
            <a:off x="2932282" y="9271808"/>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24" id="24"/>
          <p:cNvSpPr/>
          <p:nvPr/>
        </p:nvSpPr>
        <p:spPr>
          <a:xfrm flipH="false" flipV="false" rot="0">
            <a:off x="15262955" y="-1072630"/>
            <a:ext cx="1996345" cy="2149497"/>
          </a:xfrm>
          <a:custGeom>
            <a:avLst/>
            <a:gdLst/>
            <a:ahLst/>
            <a:cxnLst/>
            <a:rect r="r" b="b" t="t" l="l"/>
            <a:pathLst>
              <a:path h="2149497" w="1996345">
                <a:moveTo>
                  <a:pt x="0" y="0"/>
                </a:moveTo>
                <a:lnTo>
                  <a:pt x="1996345" y="0"/>
                </a:lnTo>
                <a:lnTo>
                  <a:pt x="1996345" y="2149497"/>
                </a:lnTo>
                <a:lnTo>
                  <a:pt x="0" y="214949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a:ln cap="sq">
            <a:noFill/>
            <a:prstDash val="solid"/>
            <a:miter/>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DAGOd9MnSyA</dc:identifier>
  <dcterms:modified xsi:type="dcterms:W3CDTF">2011-08-01T06:04:30Z</dcterms:modified>
  <cp:revision>1</cp:revision>
  <dc:title>قسم</dc:title>
</cp:coreProperties>
</file>