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Oswald Bold" charset="1" panose="00000800000000000000"/>
      <p:regular r:id="rId27"/>
    </p:embeddedFont>
    <p:embeddedFont>
      <p:font typeface="Montserrat Classic Bold" charset="1" panose="00000800000000000000"/>
      <p:regular r:id="rId28"/>
    </p:embeddedFont>
    <p:embeddedFont>
      <p:font typeface="DM Sans" charset="1" panose="00000000000000000000"/>
      <p:regular r:id="rId29"/>
    </p:embeddedFont>
    <p:embeddedFont>
      <p:font typeface="DM Sans Bold" charset="1" panose="00000000000000000000"/>
      <p:regular r:id="rId30"/>
    </p:embeddedFont>
    <p:embeddedFont>
      <p:font typeface="Open Sauce" charset="1" panose="00000500000000000000"/>
      <p:regular r:id="rId31"/>
    </p:embeddedFont>
    <p:embeddedFont>
      <p:font typeface="Open Sauce Bold" charset="1" panose="0000080000000000000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14.png" Type="http://schemas.openxmlformats.org/officeDocument/2006/relationships/image"/><Relationship Id="rId7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7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16.png" Type="http://schemas.openxmlformats.org/officeDocument/2006/relationships/image"/><Relationship Id="rId7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17.png" Type="http://schemas.openxmlformats.org/officeDocument/2006/relationships/image"/><Relationship Id="rId7" Target="../media/image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2" Target="../media/image6.pn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Relationship Id="rId7" Target="../media/image1.png" Type="http://schemas.openxmlformats.org/officeDocument/2006/relationships/image"/><Relationship Id="rId8" Target="../media/image2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2" Target="../media/image6.pn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Relationship Id="rId7" Target="../media/image1.png" Type="http://schemas.openxmlformats.org/officeDocument/2006/relationships/image"/><Relationship Id="rId8" Target="../media/image2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8.png" Type="http://schemas.openxmlformats.org/officeDocument/2006/relationships/image"/><Relationship Id="rId7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9.png" Type="http://schemas.openxmlformats.org/officeDocument/2006/relationships/image"/><Relationship Id="rId7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10.png" Type="http://schemas.openxmlformats.org/officeDocument/2006/relationships/image"/><Relationship Id="rId7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11.png" Type="http://schemas.openxmlformats.org/officeDocument/2006/relationships/image"/><Relationship Id="rId7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7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13.jpe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Relationship Id="rId7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4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659121">
            <a:off x="15091031" y="5585714"/>
            <a:ext cx="7629294" cy="7828566"/>
          </a:xfrm>
          <a:custGeom>
            <a:avLst/>
            <a:gdLst/>
            <a:ahLst/>
            <a:cxnLst/>
            <a:rect r="r" b="b" t="t" l="l"/>
            <a:pathLst>
              <a:path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258071" y="-4629150"/>
            <a:ext cx="9022634" cy="9258300"/>
          </a:xfrm>
          <a:custGeom>
            <a:avLst/>
            <a:gdLst/>
            <a:ahLst/>
            <a:cxnLst/>
            <a:rect r="r" b="b" t="t" l="l"/>
            <a:pathLst>
              <a:path h="9258300" w="9022634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904994" y="1784151"/>
            <a:ext cx="9815307" cy="4208864"/>
            <a:chOff x="0" y="0"/>
            <a:chExt cx="1895495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95495" cy="812800"/>
            </a:xfrm>
            <a:custGeom>
              <a:avLst/>
              <a:gdLst/>
              <a:ahLst/>
              <a:cxnLst/>
              <a:rect r="r" b="b" t="t" l="l"/>
              <a:pathLst>
                <a:path h="812800" w="1895495">
                  <a:moveTo>
                    <a:pt x="0" y="0"/>
                  </a:moveTo>
                  <a:lnTo>
                    <a:pt x="1895495" y="0"/>
                  </a:lnTo>
                  <a:lnTo>
                    <a:pt x="189549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1895495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5568404" y="105978"/>
            <a:ext cx="2653861" cy="2753798"/>
          </a:xfrm>
          <a:custGeom>
            <a:avLst/>
            <a:gdLst/>
            <a:ahLst/>
            <a:cxnLst/>
            <a:rect r="r" b="b" t="t" l="l"/>
            <a:pathLst>
              <a:path h="2753798" w="2653861">
                <a:moveTo>
                  <a:pt x="0" y="0"/>
                </a:moveTo>
                <a:lnTo>
                  <a:pt x="2653862" y="0"/>
                </a:lnTo>
                <a:lnTo>
                  <a:pt x="2653862" y="2753798"/>
                </a:lnTo>
                <a:lnTo>
                  <a:pt x="0" y="2753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751" t="-15894" r="-12751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121992" y="2569443"/>
            <a:ext cx="9381312" cy="2523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0183"/>
              </a:lnSpc>
            </a:pPr>
            <a:r>
              <a:rPr lang="ar-EG" sz="7379" spc="723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  <a:rtl val="true"/>
              </a:rPr>
              <a:t>اقسام الموارد البشريه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719596" y="7434953"/>
            <a:ext cx="12848809" cy="84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835"/>
              </a:lnSpc>
            </a:pPr>
            <a:r>
              <a:rPr lang="ar-EG" sz="4952" spc="262">
                <a:solidFill>
                  <a:srgbClr val="231F2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rtl val="true"/>
              </a:rPr>
              <a:t>ميعاد العواد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42191" y="4828880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15562" y="3735565"/>
            <a:ext cx="9610044" cy="5305638"/>
            <a:chOff x="0" y="0"/>
            <a:chExt cx="3682024" cy="20328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82024" cy="2032820"/>
            </a:xfrm>
            <a:custGeom>
              <a:avLst/>
              <a:gdLst/>
              <a:ahLst/>
              <a:cxnLst/>
              <a:rect r="r" b="b" t="t" l="l"/>
              <a:pathLst>
                <a:path h="2032820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2032820"/>
                  </a:lnTo>
                  <a:lnTo>
                    <a:pt x="0" y="203282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3682024" cy="20518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142191" y="7210022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779578" y="7341318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334603" y="3735565"/>
            <a:ext cx="6556792" cy="4885546"/>
          </a:xfrm>
          <a:custGeom>
            <a:avLst/>
            <a:gdLst/>
            <a:ahLst/>
            <a:cxnLst/>
            <a:rect r="r" b="b" t="t" l="l"/>
            <a:pathLst>
              <a:path h="4885546" w="6556792">
                <a:moveTo>
                  <a:pt x="0" y="0"/>
                </a:moveTo>
                <a:lnTo>
                  <a:pt x="6556792" y="0"/>
                </a:lnTo>
                <a:lnTo>
                  <a:pt x="6556792" y="4885546"/>
                </a:lnTo>
                <a:lnTo>
                  <a:pt x="0" y="48855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753" t="0" r="-29289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3256077"/>
            <a:ext cx="8891100" cy="5106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090"/>
              </a:lnSpc>
              <a:spcBef>
                <a:spcPct val="0"/>
              </a:spcBef>
            </a:pPr>
          </a:p>
          <a:p>
            <a:pPr algn="ctr" rtl="true">
              <a:lnSpc>
                <a:spcPts val="4090"/>
              </a:lnSpc>
              <a:spcBef>
                <a:spcPct val="0"/>
              </a:spcBef>
            </a:pPr>
            <a:r>
              <a:rPr lang="ar-EG" sz="3146">
                <a:solidFill>
                  <a:srgbClr val="E6174B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مهام القسم:</a:t>
            </a:r>
          </a:p>
          <a:p>
            <a:pPr algn="ctr" rtl="true">
              <a:lnSpc>
                <a:spcPts val="4090"/>
              </a:lnSpc>
              <a:spcBef>
                <a:spcPct val="0"/>
              </a:spcBef>
            </a:pPr>
          </a:p>
          <a:p>
            <a:pPr algn="ctr">
              <a:lnSpc>
                <a:spcPts val="4090"/>
              </a:lnSpc>
              <a:spcBef>
                <a:spcPct val="0"/>
              </a:spcBef>
            </a:pPr>
          </a:p>
          <a:p>
            <a:pPr algn="ctr" rtl="true">
              <a:lnSpc>
                <a:spcPts val="4090"/>
              </a:lnSpc>
              <a:spcBef>
                <a:spcPct val="0"/>
              </a:spcBef>
            </a:pPr>
            <a:r>
              <a:rPr lang="ar-EG" sz="3146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إدارة الأنظمة الإلكترونية للموارد البشرية.</a:t>
            </a:r>
          </a:p>
          <a:p>
            <a:pPr algn="ctr" rtl="true">
              <a:lnSpc>
                <a:spcPts val="4090"/>
              </a:lnSpc>
              <a:spcBef>
                <a:spcPct val="0"/>
              </a:spcBef>
            </a:pPr>
            <a:r>
              <a:rPr lang="ar-EG" sz="3146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تحسين الكفاءة التشغيلية من خلال استخدام التكنولوجيا</a:t>
            </a:r>
          </a:p>
          <a:p>
            <a:pPr algn="ctr" rtl="true">
              <a:lnSpc>
                <a:spcPts val="4090"/>
              </a:lnSpc>
              <a:spcBef>
                <a:spcPct val="0"/>
              </a:spcBef>
            </a:pPr>
          </a:p>
          <a:p>
            <a:pPr algn="ctr" rtl="true">
              <a:lnSpc>
                <a:spcPts val="4090"/>
              </a:lnSpc>
              <a:spcBef>
                <a:spcPct val="0"/>
              </a:spcBef>
            </a:pPr>
          </a:p>
          <a:p>
            <a:pPr algn="ctr" rtl="true">
              <a:lnSpc>
                <a:spcPts val="4090"/>
              </a:lnSpc>
              <a:spcBef>
                <a:spcPct val="0"/>
              </a:spcBef>
            </a:pPr>
            <a:r>
              <a:rPr lang="ar-EG" sz="3146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.</a:t>
            </a:r>
          </a:p>
          <a:p>
            <a:pPr algn="ctr" rtl="true">
              <a:lnSpc>
                <a:spcPts val="4090"/>
              </a:lnSpc>
              <a:spcBef>
                <a:spcPct val="0"/>
              </a:spcBef>
            </a:pPr>
            <a:r>
              <a:rPr lang="ar-EG" sz="3146">
                <a:solidFill>
                  <a:srgbClr val="E6174B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الهدف:</a:t>
            </a:r>
            <a:r>
              <a:rPr lang="ar-EG" sz="3146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 تبسيط العمليات الإدارية وحفظ بيانات الموظفين.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76886" y="1455332"/>
            <a:ext cx="12430462" cy="1365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59"/>
              </a:lnSpc>
              <a:spcBef>
                <a:spcPct val="0"/>
              </a:spcBef>
            </a:pPr>
            <a:r>
              <a:rPr lang="ar-EG" sz="4199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  <a:rtl val="true"/>
              </a:rPr>
              <a:t>ا</a:t>
            </a:r>
            <a:r>
              <a:rPr lang="ar-EG" sz="4199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  <a:rtl val="true"/>
              </a:rPr>
              <a:t>دارة الموارد البشرية التقنية (</a:t>
            </a:r>
            <a:r>
              <a:rPr lang="en-US" sz="4199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HR Information Systems - HRIS</a:t>
            </a:r>
            <a:r>
              <a:rPr lang="ar-EG" sz="4199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  <a:rtl val="true"/>
              </a:rPr>
              <a:t>)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6296334" y="105978"/>
            <a:ext cx="1925931" cy="1845445"/>
          </a:xfrm>
          <a:custGeom>
            <a:avLst/>
            <a:gdLst/>
            <a:ahLst/>
            <a:cxnLst/>
            <a:rect r="r" b="b" t="t" l="l"/>
            <a:pathLst>
              <a:path h="1845445" w="1925931">
                <a:moveTo>
                  <a:pt x="0" y="0"/>
                </a:moveTo>
                <a:lnTo>
                  <a:pt x="1925932" y="0"/>
                </a:lnTo>
                <a:lnTo>
                  <a:pt x="1925932" y="1845444"/>
                </a:lnTo>
                <a:lnTo>
                  <a:pt x="0" y="18454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14041" t="0" r="-1404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42191" y="4828880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15562" y="3735565"/>
            <a:ext cx="9610044" cy="5305638"/>
            <a:chOff x="0" y="0"/>
            <a:chExt cx="3682024" cy="20328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82024" cy="2032820"/>
            </a:xfrm>
            <a:custGeom>
              <a:avLst/>
              <a:gdLst/>
              <a:ahLst/>
              <a:cxnLst/>
              <a:rect r="r" b="b" t="t" l="l"/>
              <a:pathLst>
                <a:path h="2032820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2032820"/>
                  </a:lnTo>
                  <a:lnTo>
                    <a:pt x="0" y="203282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3682024" cy="20518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142191" y="7210022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779578" y="7341318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6367" y="4403828"/>
            <a:ext cx="10738845" cy="3610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59"/>
              </a:lnSpc>
              <a:spcBef>
                <a:spcPct val="0"/>
              </a:spcBef>
            </a:pPr>
          </a:p>
          <a:p>
            <a:pPr algn="ctr" rtl="true">
              <a:lnSpc>
                <a:spcPts val="2859"/>
              </a:lnSpc>
              <a:spcBef>
                <a:spcPct val="0"/>
              </a:spcBef>
            </a:pPr>
            <a:r>
              <a:rPr lang="ar-EG" sz="2199">
                <a:solidFill>
                  <a:srgbClr val="E6174B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مهام القسم</a:t>
            </a:r>
          </a:p>
          <a:p>
            <a:pPr algn="ctr" rtl="true">
              <a:lnSpc>
                <a:spcPts val="2859"/>
              </a:lnSpc>
              <a:spcBef>
                <a:spcPct val="0"/>
              </a:spcBef>
            </a:pPr>
          </a:p>
          <a:p>
            <a:pPr algn="ctr" rtl="true">
              <a:lnSpc>
                <a:spcPts val="2859"/>
              </a:lnSpc>
              <a:spcBef>
                <a:spcPct val="0"/>
              </a:spcBef>
            </a:pPr>
            <a:r>
              <a:rPr lang="ar-EG" sz="21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تطوير وتنفيذ سياسات السلامة.</a:t>
            </a:r>
          </a:p>
          <a:p>
            <a:pPr algn="ctr" rtl="true">
              <a:lnSpc>
                <a:spcPts val="2859"/>
              </a:lnSpc>
              <a:spcBef>
                <a:spcPct val="0"/>
              </a:spcBef>
            </a:pPr>
            <a:r>
              <a:rPr lang="ar-EG" sz="21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ضمان الامتثال لمعايير الصحة والسلامة.</a:t>
            </a:r>
          </a:p>
          <a:p>
            <a:pPr algn="ctr" rtl="true">
              <a:lnSpc>
                <a:spcPts val="2859"/>
              </a:lnSpc>
              <a:spcBef>
                <a:spcPct val="0"/>
              </a:spcBef>
            </a:pPr>
          </a:p>
          <a:p>
            <a:pPr algn="ctr">
              <a:lnSpc>
                <a:spcPts val="2859"/>
              </a:lnSpc>
              <a:spcBef>
                <a:spcPct val="0"/>
              </a:spcBef>
            </a:pPr>
          </a:p>
          <a:p>
            <a:pPr algn="ctr">
              <a:lnSpc>
                <a:spcPts val="2859"/>
              </a:lnSpc>
              <a:spcBef>
                <a:spcPct val="0"/>
              </a:spcBef>
            </a:pPr>
          </a:p>
          <a:p>
            <a:pPr algn="ctr">
              <a:lnSpc>
                <a:spcPts val="2859"/>
              </a:lnSpc>
              <a:spcBef>
                <a:spcPct val="0"/>
              </a:spcBef>
            </a:pPr>
          </a:p>
          <a:p>
            <a:pPr algn="ctr" rtl="true">
              <a:lnSpc>
                <a:spcPts val="2859"/>
              </a:lnSpc>
              <a:spcBef>
                <a:spcPct val="0"/>
              </a:spcBef>
            </a:pPr>
            <a:r>
              <a:rPr lang="ar-EG" sz="2199">
                <a:solidFill>
                  <a:srgbClr val="E6174B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الهدف</a:t>
            </a:r>
            <a:r>
              <a:rPr lang="ar-EG" sz="21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: توفير بيئة عمل آمنة للموظفين.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4562" y="1271972"/>
            <a:ext cx="15644694" cy="777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239"/>
              </a:lnSpc>
              <a:spcBef>
                <a:spcPct val="0"/>
              </a:spcBef>
            </a:pPr>
            <a:r>
              <a:rPr lang="ar-EG" sz="4799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  <a:rtl val="true"/>
              </a:rPr>
              <a:t>السلامة والصحة المهنية (</a:t>
            </a:r>
            <a:r>
              <a:rPr lang="en-US" sz="4799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Occupational Health &amp; Safety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6296334" y="105978"/>
            <a:ext cx="1925931" cy="1845445"/>
          </a:xfrm>
          <a:custGeom>
            <a:avLst/>
            <a:gdLst/>
            <a:ahLst/>
            <a:cxnLst/>
            <a:rect r="r" b="b" t="t" l="l"/>
            <a:pathLst>
              <a:path h="1845445" w="1925931">
                <a:moveTo>
                  <a:pt x="0" y="0"/>
                </a:moveTo>
                <a:lnTo>
                  <a:pt x="1925932" y="0"/>
                </a:lnTo>
                <a:lnTo>
                  <a:pt x="1925932" y="1845444"/>
                </a:lnTo>
                <a:lnTo>
                  <a:pt x="0" y="18454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42191" y="4828880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800030" y="3585268"/>
            <a:ext cx="9610044" cy="5305638"/>
            <a:chOff x="0" y="0"/>
            <a:chExt cx="3682024" cy="20328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82024" cy="2032820"/>
            </a:xfrm>
            <a:custGeom>
              <a:avLst/>
              <a:gdLst/>
              <a:ahLst/>
              <a:cxnLst/>
              <a:rect r="r" b="b" t="t" l="l"/>
              <a:pathLst>
                <a:path h="2032820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2032820"/>
                  </a:lnTo>
                  <a:lnTo>
                    <a:pt x="0" y="203282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3682024" cy="20518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142191" y="7210022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779578" y="7341318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896522" y="3468266"/>
            <a:ext cx="6903630" cy="5255448"/>
          </a:xfrm>
          <a:custGeom>
            <a:avLst/>
            <a:gdLst/>
            <a:ahLst/>
            <a:cxnLst/>
            <a:rect r="r" b="b" t="t" l="l"/>
            <a:pathLst>
              <a:path h="5255448" w="6903630">
                <a:moveTo>
                  <a:pt x="0" y="0"/>
                </a:moveTo>
                <a:lnTo>
                  <a:pt x="6903630" y="0"/>
                </a:lnTo>
                <a:lnTo>
                  <a:pt x="6903630" y="5255448"/>
                </a:lnTo>
                <a:lnTo>
                  <a:pt x="0" y="52554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19" t="0" r="-35619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36699" y="3439691"/>
            <a:ext cx="9173321" cy="4396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868"/>
              </a:lnSpc>
              <a:spcBef>
                <a:spcPct val="0"/>
              </a:spcBef>
            </a:pPr>
          </a:p>
          <a:p>
            <a:pPr algn="ctr" rtl="true">
              <a:lnSpc>
                <a:spcPts val="3868"/>
              </a:lnSpc>
              <a:spcBef>
                <a:spcPct val="0"/>
              </a:spcBef>
            </a:pPr>
            <a:r>
              <a:rPr lang="ar-EG" sz="2975">
                <a:solidFill>
                  <a:srgbClr val="E6174B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مهام القسم:</a:t>
            </a:r>
          </a:p>
          <a:p>
            <a:pPr algn="ctr" rtl="true">
              <a:lnSpc>
                <a:spcPts val="3868"/>
              </a:lnSpc>
              <a:spcBef>
                <a:spcPct val="0"/>
              </a:spcBef>
            </a:pPr>
          </a:p>
          <a:p>
            <a:pPr algn="ctr" rtl="true">
              <a:lnSpc>
                <a:spcPts val="3868"/>
              </a:lnSpc>
              <a:spcBef>
                <a:spcPct val="0"/>
              </a:spcBef>
            </a:pPr>
            <a:r>
              <a:rPr lang="ar-EG" sz="297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تنفيذ استراتيجيات التغيير.</a:t>
            </a:r>
          </a:p>
          <a:p>
            <a:pPr algn="ctr" rtl="true">
              <a:lnSpc>
                <a:spcPts val="3868"/>
              </a:lnSpc>
              <a:spcBef>
                <a:spcPct val="0"/>
              </a:spcBef>
            </a:pPr>
            <a:r>
              <a:rPr lang="ar-EG" sz="297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دعم الموظفين </a:t>
            </a:r>
            <a:r>
              <a:rPr lang="ar-EG" sz="2975">
                <a:solidFill>
                  <a:srgbClr val="E6174B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في التكيف مع التغييرات.</a:t>
            </a:r>
          </a:p>
          <a:p>
            <a:pPr algn="ctr" rtl="true">
              <a:lnSpc>
                <a:spcPts val="3868"/>
              </a:lnSpc>
              <a:spcBef>
                <a:spcPct val="0"/>
              </a:spcBef>
            </a:pPr>
          </a:p>
          <a:p>
            <a:pPr algn="ctr">
              <a:lnSpc>
                <a:spcPts val="3868"/>
              </a:lnSpc>
              <a:spcBef>
                <a:spcPct val="0"/>
              </a:spcBef>
            </a:pPr>
          </a:p>
          <a:p>
            <a:pPr algn="ctr">
              <a:lnSpc>
                <a:spcPts val="3868"/>
              </a:lnSpc>
              <a:spcBef>
                <a:spcPct val="0"/>
              </a:spcBef>
            </a:pPr>
          </a:p>
          <a:p>
            <a:pPr algn="ctr" rtl="true">
              <a:lnSpc>
                <a:spcPts val="3868"/>
              </a:lnSpc>
              <a:spcBef>
                <a:spcPct val="0"/>
              </a:spcBef>
            </a:pPr>
            <a:r>
              <a:rPr lang="ar-EG" sz="2975">
                <a:solidFill>
                  <a:srgbClr val="E6174B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الهدف:</a:t>
            </a:r>
            <a:r>
              <a:rPr lang="ar-EG" sz="297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 تسهيل التحول التنظيمي وضمان نجاح عمليات التغيير.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674950" y="844914"/>
            <a:ext cx="14445879" cy="918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7363"/>
              </a:lnSpc>
              <a:spcBef>
                <a:spcPct val="0"/>
              </a:spcBef>
            </a:pPr>
            <a:r>
              <a:rPr lang="ar-EG" sz="5664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  <a:rtl val="true"/>
              </a:rPr>
              <a:t>ا</a:t>
            </a:r>
            <a:r>
              <a:rPr lang="ar-EG" sz="5664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  <a:rtl val="true"/>
              </a:rPr>
              <a:t>دارة التغيير (</a:t>
            </a:r>
            <a:r>
              <a:rPr lang="en-US" sz="5664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Change Management</a:t>
            </a:r>
            <a:r>
              <a:rPr lang="ar-EG" sz="5664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  <a:rtl val="true"/>
              </a:rPr>
              <a:t>)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6296334" y="105978"/>
            <a:ext cx="1925931" cy="1845445"/>
          </a:xfrm>
          <a:custGeom>
            <a:avLst/>
            <a:gdLst/>
            <a:ahLst/>
            <a:cxnLst/>
            <a:rect r="r" b="b" t="t" l="l"/>
            <a:pathLst>
              <a:path h="1845445" w="1925931">
                <a:moveTo>
                  <a:pt x="0" y="0"/>
                </a:moveTo>
                <a:lnTo>
                  <a:pt x="1925932" y="0"/>
                </a:lnTo>
                <a:lnTo>
                  <a:pt x="1925932" y="1845444"/>
                </a:lnTo>
                <a:lnTo>
                  <a:pt x="0" y="18454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42191" y="4828880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15937" y="3427983"/>
            <a:ext cx="9610044" cy="5305638"/>
            <a:chOff x="0" y="0"/>
            <a:chExt cx="3682024" cy="20328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82024" cy="2032820"/>
            </a:xfrm>
            <a:custGeom>
              <a:avLst/>
              <a:gdLst/>
              <a:ahLst/>
              <a:cxnLst/>
              <a:rect r="r" b="b" t="t" l="l"/>
              <a:pathLst>
                <a:path h="2032820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2032820"/>
                  </a:lnTo>
                  <a:lnTo>
                    <a:pt x="0" y="203282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3682024" cy="20518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142191" y="7210022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779578" y="7341318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226377" y="3127184"/>
            <a:ext cx="6608862" cy="6239317"/>
          </a:xfrm>
          <a:custGeom>
            <a:avLst/>
            <a:gdLst/>
            <a:ahLst/>
            <a:cxnLst/>
            <a:rect r="r" b="b" t="t" l="l"/>
            <a:pathLst>
              <a:path h="6239317" w="6608862">
                <a:moveTo>
                  <a:pt x="0" y="0"/>
                </a:moveTo>
                <a:lnTo>
                  <a:pt x="6608862" y="0"/>
                </a:lnTo>
                <a:lnTo>
                  <a:pt x="6608862" y="6239318"/>
                </a:lnTo>
                <a:lnTo>
                  <a:pt x="0" y="62393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4293" t="0" r="-34293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311373" y="4198073"/>
            <a:ext cx="9285993" cy="7465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77"/>
              </a:lnSpc>
              <a:spcBef>
                <a:spcPct val="0"/>
              </a:spcBef>
            </a:pPr>
          </a:p>
          <a:p>
            <a:pPr algn="ctr" rtl="true">
              <a:lnSpc>
                <a:spcPts val="4387"/>
              </a:lnSpc>
              <a:spcBef>
                <a:spcPct val="0"/>
              </a:spcBef>
            </a:pPr>
            <a:r>
              <a:rPr lang="en-US" sz="3375">
                <a:solidFill>
                  <a:srgbClr val="E6174B"/>
                </a:solidFill>
                <a:latin typeface="Open Sauce"/>
                <a:ea typeface="Open Sauce"/>
                <a:cs typeface="Open Sauce"/>
                <a:sym typeface="Open Sauce"/>
              </a:rPr>
              <a:t>11</a:t>
            </a:r>
            <a:r>
              <a:rPr lang="ar-EG" sz="3375">
                <a:solidFill>
                  <a:srgbClr val="E6174B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. التنوع والشمول (</a:t>
            </a:r>
            <a:r>
              <a:rPr lang="en-US" sz="3375">
                <a:solidFill>
                  <a:srgbClr val="E6174B"/>
                </a:solidFill>
                <a:latin typeface="Open Sauce"/>
                <a:ea typeface="Open Sauce"/>
                <a:cs typeface="Open Sauce"/>
                <a:sym typeface="Open Sauce"/>
              </a:rPr>
              <a:t>Diversity &amp; Inclusion</a:t>
            </a:r>
            <a:r>
              <a:rPr lang="ar-EG" sz="3375">
                <a:solidFill>
                  <a:srgbClr val="E6174B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):</a:t>
            </a:r>
          </a:p>
          <a:p>
            <a:pPr algn="ctr">
              <a:lnSpc>
                <a:spcPts val="2177"/>
              </a:lnSpc>
              <a:spcBef>
                <a:spcPct val="0"/>
              </a:spcBef>
            </a:pPr>
          </a:p>
          <a:p>
            <a:pPr algn="ctr">
              <a:lnSpc>
                <a:spcPts val="2177"/>
              </a:lnSpc>
              <a:spcBef>
                <a:spcPct val="0"/>
              </a:spcBef>
            </a:pPr>
          </a:p>
          <a:p>
            <a:pPr algn="ctr">
              <a:lnSpc>
                <a:spcPts val="3477"/>
              </a:lnSpc>
              <a:spcBef>
                <a:spcPct val="0"/>
              </a:spcBef>
            </a:pPr>
            <a:r>
              <a:rPr lang="ar-EG" sz="2675">
                <a:solidFill>
                  <a:srgbClr val="E6174B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مهام القسم</a:t>
            </a:r>
            <a:r>
              <a:rPr lang="en-US" sz="2675">
                <a:solidFill>
                  <a:srgbClr val="E6174B"/>
                </a:solidFill>
                <a:latin typeface="Open Sauce"/>
                <a:ea typeface="Open Sauce"/>
                <a:cs typeface="Open Sauce"/>
                <a:sym typeface="Open Sauce"/>
              </a:rPr>
              <a:t>:</a:t>
            </a:r>
          </a:p>
          <a:p>
            <a:pPr algn="ctr">
              <a:lnSpc>
                <a:spcPts val="3477"/>
              </a:lnSpc>
              <a:spcBef>
                <a:spcPct val="0"/>
              </a:spcBef>
            </a:pPr>
            <a:r>
              <a:rPr lang="ar-EG" sz="267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تعزيز سياسات وبرامج التنوع والشمول</a:t>
            </a:r>
            <a:r>
              <a:rPr lang="en-US" sz="267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.</a:t>
            </a:r>
          </a:p>
          <a:p>
            <a:pPr algn="ctr">
              <a:lnSpc>
                <a:spcPts val="3477"/>
              </a:lnSpc>
              <a:spcBef>
                <a:spcPct val="0"/>
              </a:spcBef>
            </a:pPr>
          </a:p>
          <a:p>
            <a:pPr algn="ctr">
              <a:lnSpc>
                <a:spcPts val="3477"/>
              </a:lnSpc>
              <a:spcBef>
                <a:spcPct val="0"/>
              </a:spcBef>
            </a:pPr>
            <a:r>
              <a:rPr lang="ar-EG" sz="267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ضمان المساواة في الفرص لجميع الموظفين</a:t>
            </a:r>
            <a:r>
              <a:rPr lang="en-US" sz="267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.</a:t>
            </a:r>
          </a:p>
          <a:p>
            <a:pPr algn="ctr">
              <a:lnSpc>
                <a:spcPts val="3477"/>
              </a:lnSpc>
              <a:spcBef>
                <a:spcPct val="0"/>
              </a:spcBef>
            </a:pPr>
          </a:p>
          <a:p>
            <a:pPr algn="ctr">
              <a:lnSpc>
                <a:spcPts val="3477"/>
              </a:lnSpc>
              <a:spcBef>
                <a:spcPct val="0"/>
              </a:spcBef>
            </a:pPr>
          </a:p>
          <a:p>
            <a:pPr algn="ctr">
              <a:lnSpc>
                <a:spcPts val="3477"/>
              </a:lnSpc>
              <a:spcBef>
                <a:spcPct val="0"/>
              </a:spcBef>
            </a:pPr>
          </a:p>
          <a:p>
            <a:pPr algn="ctr">
              <a:lnSpc>
                <a:spcPts val="3477"/>
              </a:lnSpc>
              <a:spcBef>
                <a:spcPct val="0"/>
              </a:spcBef>
            </a:pPr>
          </a:p>
          <a:p>
            <a:pPr algn="ctr">
              <a:lnSpc>
                <a:spcPts val="3477"/>
              </a:lnSpc>
              <a:spcBef>
                <a:spcPct val="0"/>
              </a:spcBef>
            </a:pPr>
            <a:r>
              <a:rPr lang="ar-EG" sz="2675">
                <a:solidFill>
                  <a:srgbClr val="E6174B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الهدف:</a:t>
            </a:r>
            <a:r>
              <a:rPr lang="ar-EG" sz="267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 خلق بيئة عمل متعددة الثقافات تدعم الابتكار</a:t>
            </a:r>
          </a:p>
          <a:p>
            <a:pPr algn="ctr">
              <a:lnSpc>
                <a:spcPts val="3477"/>
              </a:lnSpc>
              <a:spcBef>
                <a:spcPct val="0"/>
              </a:spcBef>
            </a:pPr>
          </a:p>
          <a:p>
            <a:pPr algn="ctr">
              <a:lnSpc>
                <a:spcPts val="3477"/>
              </a:lnSpc>
              <a:spcBef>
                <a:spcPct val="0"/>
              </a:spcBef>
            </a:pPr>
          </a:p>
          <a:p>
            <a:pPr algn="ctr">
              <a:lnSpc>
                <a:spcPts val="3477"/>
              </a:lnSpc>
              <a:spcBef>
                <a:spcPct val="0"/>
              </a:spcBef>
            </a:pPr>
          </a:p>
          <a:p>
            <a:pPr algn="ctr">
              <a:lnSpc>
                <a:spcPts val="2177"/>
              </a:lnSpc>
              <a:spcBef>
                <a:spcPct val="0"/>
              </a:spcBef>
            </a:pPr>
          </a:p>
          <a:p>
            <a:pPr algn="ctr">
              <a:lnSpc>
                <a:spcPts val="2177"/>
              </a:lnSpc>
              <a:spcBef>
                <a:spcPct val="0"/>
              </a:spcBef>
            </a:pPr>
          </a:p>
          <a:p>
            <a:pPr algn="ctr" rtl="true">
              <a:lnSpc>
                <a:spcPts val="2177"/>
              </a:lnSpc>
              <a:spcBef>
                <a:spcPct val="0"/>
              </a:spcBef>
            </a:pPr>
            <a:r>
              <a:rPr lang="ar-EG" sz="167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41002" y="990600"/>
            <a:ext cx="16405684" cy="56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9"/>
              </a:lnSpc>
              <a:spcBef>
                <a:spcPct val="0"/>
              </a:spcBef>
            </a:pPr>
            <a:r>
              <a:rPr lang="en-US" sz="3499">
                <a:solidFill>
                  <a:srgbClr val="E6174B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ar-EG" sz="3499">
                <a:solidFill>
                  <a:srgbClr val="E6174B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الامتثال والعلاقات القانونية</a:t>
            </a:r>
            <a:r>
              <a:rPr lang="en-US" sz="3499">
                <a:solidFill>
                  <a:srgbClr val="E6174B"/>
                </a:solidFill>
                <a:latin typeface="Open Sauce"/>
                <a:ea typeface="Open Sauce"/>
                <a:cs typeface="Open Sauce"/>
                <a:sym typeface="Open Sauce"/>
              </a:rPr>
              <a:t> (Compliance &amp; Legal Relations):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051657" y="1688274"/>
            <a:ext cx="5371207" cy="1438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59"/>
              </a:lnSpc>
              <a:spcBef>
                <a:spcPct val="0"/>
              </a:spcBef>
            </a:pPr>
            <a:r>
              <a:rPr lang="ar-EG" sz="21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مهام القسم:</a:t>
            </a:r>
          </a:p>
          <a:p>
            <a:pPr algn="ctr" rtl="true">
              <a:lnSpc>
                <a:spcPts val="2859"/>
              </a:lnSpc>
              <a:spcBef>
                <a:spcPct val="0"/>
              </a:spcBef>
            </a:pPr>
            <a:r>
              <a:rPr lang="ar-EG" sz="21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ضمان التزام المؤسسة بالقوانين واللوائح.</a:t>
            </a:r>
          </a:p>
          <a:p>
            <a:pPr algn="ctr" rtl="true">
              <a:lnSpc>
                <a:spcPts val="2859"/>
              </a:lnSpc>
              <a:spcBef>
                <a:spcPct val="0"/>
              </a:spcBef>
            </a:pPr>
            <a:r>
              <a:rPr lang="ar-EG" sz="21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التعامل مع القضايا القانونية المتعلقة بالعمل.</a:t>
            </a:r>
          </a:p>
          <a:p>
            <a:pPr algn="ctr" rtl="true">
              <a:lnSpc>
                <a:spcPts val="2859"/>
              </a:lnSpc>
              <a:spcBef>
                <a:spcPct val="0"/>
              </a:spcBef>
            </a:pPr>
            <a:r>
              <a:rPr lang="ar-EG" sz="21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الهدف: تجنب المشاكل القانونية وضمان الامتثال.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6296334" y="105978"/>
            <a:ext cx="1925931" cy="1845445"/>
          </a:xfrm>
          <a:custGeom>
            <a:avLst/>
            <a:gdLst/>
            <a:ahLst/>
            <a:cxnLst/>
            <a:rect r="r" b="b" t="t" l="l"/>
            <a:pathLst>
              <a:path h="1845445" w="1925931">
                <a:moveTo>
                  <a:pt x="0" y="0"/>
                </a:moveTo>
                <a:lnTo>
                  <a:pt x="1925932" y="0"/>
                </a:lnTo>
                <a:lnTo>
                  <a:pt x="1925932" y="1845444"/>
                </a:lnTo>
                <a:lnTo>
                  <a:pt x="0" y="18454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994936" y="7891202"/>
            <a:ext cx="1268693" cy="1211025"/>
          </a:xfrm>
          <a:custGeom>
            <a:avLst/>
            <a:gdLst/>
            <a:ahLst/>
            <a:cxnLst/>
            <a:rect r="r" b="b" t="t" l="l"/>
            <a:pathLst>
              <a:path h="1211025" w="1268693">
                <a:moveTo>
                  <a:pt x="0" y="0"/>
                </a:moveTo>
                <a:lnTo>
                  <a:pt x="1268693" y="0"/>
                </a:lnTo>
                <a:lnTo>
                  <a:pt x="1268693" y="1211025"/>
                </a:lnTo>
                <a:lnTo>
                  <a:pt x="0" y="1211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106315" y="7936159"/>
            <a:ext cx="1104804" cy="1121111"/>
          </a:xfrm>
          <a:custGeom>
            <a:avLst/>
            <a:gdLst/>
            <a:ahLst/>
            <a:cxnLst/>
            <a:rect r="r" b="b" t="t" l="l"/>
            <a:pathLst>
              <a:path h="1121111" w="1104804">
                <a:moveTo>
                  <a:pt x="0" y="0"/>
                </a:moveTo>
                <a:lnTo>
                  <a:pt x="1104805" y="0"/>
                </a:lnTo>
                <a:lnTo>
                  <a:pt x="1104805" y="1121111"/>
                </a:lnTo>
                <a:lnTo>
                  <a:pt x="0" y="11211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479722" y="-4833750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176364">
            <a:off x="-4105129" y="6530238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6"/>
                </a:lnTo>
                <a:lnTo>
                  <a:pt x="0" y="78154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52009" y="2024893"/>
            <a:ext cx="7682056" cy="7434947"/>
          </a:xfrm>
          <a:custGeom>
            <a:avLst/>
            <a:gdLst/>
            <a:ahLst/>
            <a:cxnLst/>
            <a:rect r="r" b="b" t="t" l="l"/>
            <a:pathLst>
              <a:path h="7434947" w="7682056">
                <a:moveTo>
                  <a:pt x="0" y="0"/>
                </a:moveTo>
                <a:lnTo>
                  <a:pt x="7682056" y="0"/>
                </a:lnTo>
                <a:lnTo>
                  <a:pt x="7682056" y="7434947"/>
                </a:lnTo>
                <a:lnTo>
                  <a:pt x="0" y="74349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2005" r="0" b="-1318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180284" y="390137"/>
            <a:ext cx="9612358" cy="638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169"/>
              </a:lnSpc>
              <a:spcBef>
                <a:spcPct val="0"/>
              </a:spcBef>
            </a:pPr>
            <a:r>
              <a:rPr lang="ar-EG" sz="3976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الهيكل التنظيمي بشكل عام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58318" y="3168547"/>
            <a:ext cx="9036002" cy="5397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935"/>
              </a:lnSpc>
              <a:spcBef>
                <a:spcPct val="0"/>
              </a:spcBef>
            </a:pPr>
            <a:r>
              <a:rPr lang="ar-EG" sz="302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التنظيم الداخلي لقسم الموارد البشرية في أي مؤسسة أو شركة.</a:t>
            </a:r>
          </a:p>
          <a:p>
            <a:pPr algn="ctr" rtl="true">
              <a:lnSpc>
                <a:spcPts val="3935"/>
              </a:lnSpc>
              <a:spcBef>
                <a:spcPct val="0"/>
              </a:spcBef>
            </a:pPr>
          </a:p>
          <a:p>
            <a:pPr algn="ctr" rtl="true">
              <a:lnSpc>
                <a:spcPts val="3935"/>
              </a:lnSpc>
              <a:spcBef>
                <a:spcPct val="0"/>
              </a:spcBef>
            </a:pPr>
            <a:r>
              <a:rPr lang="ar-EG" sz="302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هذا الهيكل يحدد كيفية توزيع المسؤوليات والمهام بين مختلف الوحدات والأفراد داخل القسم. </a:t>
            </a:r>
          </a:p>
          <a:p>
            <a:pPr algn="ctr" rtl="true">
              <a:lnSpc>
                <a:spcPts val="3935"/>
              </a:lnSpc>
              <a:spcBef>
                <a:spcPct val="0"/>
              </a:spcBef>
            </a:pPr>
          </a:p>
          <a:p>
            <a:pPr algn="ctr" rtl="true">
              <a:lnSpc>
                <a:spcPts val="3935"/>
              </a:lnSpc>
              <a:spcBef>
                <a:spcPct val="0"/>
              </a:spcBef>
            </a:pPr>
          </a:p>
          <a:p>
            <a:pPr algn="ctr" rtl="true">
              <a:lnSpc>
                <a:spcPts val="3935"/>
              </a:lnSpc>
              <a:spcBef>
                <a:spcPct val="0"/>
              </a:spcBef>
            </a:pPr>
            <a:r>
              <a:rPr lang="ar-EG" sz="302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هناك عدة طرق لتصميم هيكل إدارة الموارد البشرية،</a:t>
            </a:r>
          </a:p>
          <a:p>
            <a:pPr algn="ctr" rtl="true">
              <a:lnSpc>
                <a:spcPts val="3935"/>
              </a:lnSpc>
              <a:spcBef>
                <a:spcPct val="0"/>
              </a:spcBef>
            </a:pPr>
          </a:p>
          <a:p>
            <a:pPr algn="ctr" rtl="true">
              <a:lnSpc>
                <a:spcPts val="3935"/>
              </a:lnSpc>
              <a:spcBef>
                <a:spcPct val="0"/>
              </a:spcBef>
            </a:pPr>
            <a:r>
              <a:rPr lang="ar-EG" sz="302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 وتعتمد الطريقة المثلى على حجم الشركة، الصناعة التي تعمل فيها، وعدد الموظفين.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6296334" y="105978"/>
            <a:ext cx="1925931" cy="1845445"/>
          </a:xfrm>
          <a:custGeom>
            <a:avLst/>
            <a:gdLst/>
            <a:ahLst/>
            <a:cxnLst/>
            <a:rect r="r" b="b" t="t" l="l"/>
            <a:pathLst>
              <a:path h="1845445" w="1925931">
                <a:moveTo>
                  <a:pt x="0" y="0"/>
                </a:moveTo>
                <a:lnTo>
                  <a:pt x="1925932" y="0"/>
                </a:lnTo>
                <a:lnTo>
                  <a:pt x="1925932" y="1845444"/>
                </a:lnTo>
                <a:lnTo>
                  <a:pt x="0" y="18454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994936" y="7891202"/>
            <a:ext cx="1268693" cy="1211025"/>
          </a:xfrm>
          <a:custGeom>
            <a:avLst/>
            <a:gdLst/>
            <a:ahLst/>
            <a:cxnLst/>
            <a:rect r="r" b="b" t="t" l="l"/>
            <a:pathLst>
              <a:path h="1211025" w="1268693">
                <a:moveTo>
                  <a:pt x="0" y="0"/>
                </a:moveTo>
                <a:lnTo>
                  <a:pt x="1268693" y="0"/>
                </a:lnTo>
                <a:lnTo>
                  <a:pt x="1268693" y="1211025"/>
                </a:lnTo>
                <a:lnTo>
                  <a:pt x="0" y="1211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106315" y="7936159"/>
            <a:ext cx="1104804" cy="1121111"/>
          </a:xfrm>
          <a:custGeom>
            <a:avLst/>
            <a:gdLst/>
            <a:ahLst/>
            <a:cxnLst/>
            <a:rect r="r" b="b" t="t" l="l"/>
            <a:pathLst>
              <a:path h="1121111" w="1104804">
                <a:moveTo>
                  <a:pt x="0" y="0"/>
                </a:moveTo>
                <a:lnTo>
                  <a:pt x="1104805" y="0"/>
                </a:lnTo>
                <a:lnTo>
                  <a:pt x="1104805" y="1121111"/>
                </a:lnTo>
                <a:lnTo>
                  <a:pt x="0" y="11211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479722" y="-4833750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176364">
            <a:off x="-4105129" y="6530238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6"/>
                </a:lnTo>
                <a:lnTo>
                  <a:pt x="0" y="78154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45441" y="1136022"/>
            <a:ext cx="13134280" cy="8741298"/>
          </a:xfrm>
          <a:custGeom>
            <a:avLst/>
            <a:gdLst/>
            <a:ahLst/>
            <a:cxnLst/>
            <a:rect r="r" b="b" t="t" l="l"/>
            <a:pathLst>
              <a:path h="8741298" w="13134280">
                <a:moveTo>
                  <a:pt x="0" y="0"/>
                </a:moveTo>
                <a:lnTo>
                  <a:pt x="13134281" y="0"/>
                </a:lnTo>
                <a:lnTo>
                  <a:pt x="13134281" y="8741298"/>
                </a:lnTo>
                <a:lnTo>
                  <a:pt x="0" y="87412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310" r="-1811" b="-2986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693037" y="205385"/>
            <a:ext cx="9612358" cy="638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169"/>
              </a:lnSpc>
              <a:spcBef>
                <a:spcPct val="0"/>
              </a:spcBef>
            </a:pPr>
            <a:r>
              <a:rPr lang="ar-EG" sz="3976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الهيكل التنظيمي بشكل عام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069176" y="2317451"/>
            <a:ext cx="2744483" cy="7370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53"/>
              </a:lnSpc>
              <a:spcBef>
                <a:spcPct val="0"/>
              </a:spcBef>
            </a:pPr>
          </a:p>
          <a:p>
            <a:pPr algn="ctr" rtl="true">
              <a:lnSpc>
                <a:spcPts val="2553"/>
              </a:lnSpc>
              <a:spcBef>
                <a:spcPct val="0"/>
              </a:spcBef>
            </a:pPr>
            <a:r>
              <a:rPr lang="ar-EG" sz="1850" spc="181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المرونة</a:t>
            </a:r>
            <a:r>
              <a:rPr lang="ar-EG" sz="1850" spc="18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: هذا الهيكل يمكن أن يكون مرنًا حسب حجم المنظمة. في الشركات الصغيرة، قد يتم دمج بعض الأدوار معًا.</a:t>
            </a:r>
          </a:p>
          <a:p>
            <a:pPr algn="ctr" rtl="true">
              <a:lnSpc>
                <a:spcPts val="2553"/>
              </a:lnSpc>
              <a:spcBef>
                <a:spcPct val="0"/>
              </a:spcBef>
            </a:pPr>
            <a:r>
              <a:rPr lang="ar-EG" sz="1850" spc="18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</a:t>
            </a:r>
            <a:r>
              <a:rPr lang="ar-EG" sz="1850" spc="181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لتسلسل الهرمي</a:t>
            </a:r>
            <a:r>
              <a:rPr lang="ar-EG" sz="1850" spc="18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: يتيح تسلسلًا واضحًا للمسؤوليات والتقارير، مما يسهل إدارة ومتابعة أداء كل وحدة.</a:t>
            </a:r>
          </a:p>
          <a:p>
            <a:pPr algn="ctr" rtl="true">
              <a:lnSpc>
                <a:spcPts val="2553"/>
              </a:lnSpc>
              <a:spcBef>
                <a:spcPct val="0"/>
              </a:spcBef>
            </a:pPr>
            <a:r>
              <a:rPr lang="ar-EG" sz="1850" spc="181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التخصص: </a:t>
            </a:r>
            <a:r>
              <a:rPr lang="ar-EG" sz="1850" spc="18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يساعد على ضمان أن كل جانب من جوانب إدارة الموارد البشرية يتم إدارته بكفاءة.</a:t>
            </a:r>
          </a:p>
          <a:p>
            <a:pPr algn="ctr" rtl="true">
              <a:lnSpc>
                <a:spcPts val="2553"/>
              </a:lnSpc>
              <a:spcBef>
                <a:spcPct val="0"/>
              </a:spcBef>
            </a:pPr>
            <a:r>
              <a:rPr lang="ar-EG" sz="1850" spc="18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إذا كنت بحاجة إلى تفاصيل إضافية أو تخصيص هيكل الموارد البشرية ليناسب احتياجات شركتك، فأنا هنا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6296334" y="105978"/>
            <a:ext cx="1925931" cy="1845445"/>
          </a:xfrm>
          <a:custGeom>
            <a:avLst/>
            <a:gdLst/>
            <a:ahLst/>
            <a:cxnLst/>
            <a:rect r="r" b="b" t="t" l="l"/>
            <a:pathLst>
              <a:path h="1845445" w="1925931">
                <a:moveTo>
                  <a:pt x="0" y="0"/>
                </a:moveTo>
                <a:lnTo>
                  <a:pt x="1925932" y="0"/>
                </a:lnTo>
                <a:lnTo>
                  <a:pt x="1925932" y="1845444"/>
                </a:lnTo>
                <a:lnTo>
                  <a:pt x="0" y="18454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451022" y="-4729397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851369" y="-3442596"/>
            <a:ext cx="6709932" cy="6885191"/>
          </a:xfrm>
          <a:custGeom>
            <a:avLst/>
            <a:gdLst/>
            <a:ahLst/>
            <a:cxnLst/>
            <a:rect r="r" b="b" t="t" l="l"/>
            <a:pathLst>
              <a:path h="6885191" w="6709932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690980" y="1232286"/>
            <a:ext cx="10906040" cy="1349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1082"/>
              </a:lnSpc>
            </a:pPr>
            <a:r>
              <a:rPr lang="ar-EG" sz="8030" spc="786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  <a:rtl val="true"/>
              </a:rPr>
              <a:t>مثال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792613" y="3155285"/>
            <a:ext cx="7495387" cy="6914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0"/>
              </a:lnSpc>
              <a:spcBef>
                <a:spcPct val="0"/>
              </a:spcBef>
            </a:pPr>
            <a:r>
              <a:rPr lang="en-US" sz="2811" spc="275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ar-EG" sz="2811" spc="275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الرئيس التنفيذي للموارد البشرية</a:t>
            </a:r>
            <a:r>
              <a:rPr lang="en-US" sz="2811" spc="275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</a:rPr>
              <a:t> (CHRO)</a:t>
            </a:r>
          </a:p>
          <a:p>
            <a:pPr algn="ctr" rtl="true">
              <a:lnSpc>
                <a:spcPts val="2860"/>
              </a:lnSpc>
              <a:spcBef>
                <a:spcPct val="0"/>
              </a:spcBef>
            </a:pPr>
            <a:r>
              <a:rPr lang="ar-EG" sz="2072" spc="20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المسؤوليات:</a:t>
            </a:r>
          </a:p>
          <a:p>
            <a:pPr algn="ctr" rtl="true">
              <a:lnSpc>
                <a:spcPts val="2860"/>
              </a:lnSpc>
              <a:spcBef>
                <a:spcPct val="0"/>
              </a:spcBef>
            </a:pPr>
            <a:r>
              <a:rPr lang="ar-EG" sz="2072" spc="20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الإشراف العام على جميع عمليات الموارد البشرية.</a:t>
            </a:r>
          </a:p>
          <a:p>
            <a:pPr algn="ctr" rtl="true">
              <a:lnSpc>
                <a:spcPts val="2860"/>
              </a:lnSpc>
              <a:spcBef>
                <a:spcPct val="0"/>
              </a:spcBef>
            </a:pPr>
            <a:r>
              <a:rPr lang="ar-EG" sz="2072" spc="20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التخطيط الاستراتيجي والتوجيه للموارد البشرية بما يتماشى مع أهداف الشركة.</a:t>
            </a:r>
          </a:p>
          <a:p>
            <a:pPr algn="ctr" rtl="true">
              <a:lnSpc>
                <a:spcPts val="2860"/>
              </a:lnSpc>
              <a:spcBef>
                <a:spcPct val="0"/>
              </a:spcBef>
            </a:pPr>
          </a:p>
          <a:p>
            <a:pPr algn="ctr" rtl="true">
              <a:lnSpc>
                <a:spcPts val="3540"/>
              </a:lnSpc>
              <a:spcBef>
                <a:spcPct val="0"/>
              </a:spcBef>
            </a:pPr>
            <a:r>
              <a:rPr lang="en-US" sz="2565" spc="251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lang="ar-EG" sz="2565" spc="251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. مدير التوظيف والاستقطاب (</a:t>
            </a:r>
            <a:r>
              <a:rPr lang="en-US" sz="2565" spc="251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</a:rPr>
              <a:t>RECRUITMENT &amp; TALENT ACQUISITION MANAGER</a:t>
            </a:r>
            <a:r>
              <a:rPr lang="ar-EG" sz="2565" spc="251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)</a:t>
            </a:r>
          </a:p>
          <a:p>
            <a:pPr algn="ctr" rtl="true">
              <a:lnSpc>
                <a:spcPts val="2860"/>
              </a:lnSpc>
              <a:spcBef>
                <a:spcPct val="0"/>
              </a:spcBef>
            </a:pPr>
            <a:r>
              <a:rPr lang="ar-EG" sz="2072" spc="20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المسؤوليات:</a:t>
            </a:r>
          </a:p>
          <a:p>
            <a:pPr algn="ctr" rtl="true">
              <a:lnSpc>
                <a:spcPts val="2860"/>
              </a:lnSpc>
              <a:spcBef>
                <a:spcPct val="0"/>
              </a:spcBef>
            </a:pPr>
            <a:r>
              <a:rPr lang="ar-EG" sz="2072" spc="20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إدارة عمليات استقطاب وتوظيف المواهب.</a:t>
            </a:r>
          </a:p>
          <a:p>
            <a:pPr algn="ctr" rtl="true">
              <a:lnSpc>
                <a:spcPts val="2860"/>
              </a:lnSpc>
              <a:spcBef>
                <a:spcPct val="0"/>
              </a:spcBef>
            </a:pPr>
            <a:r>
              <a:rPr lang="ar-EG" sz="2072" spc="20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التنسيق مع الأقسام المختلفة لفهم احتياجات التوظيف.</a:t>
            </a:r>
          </a:p>
          <a:p>
            <a:pPr algn="ctr" rtl="true">
              <a:lnSpc>
                <a:spcPts val="2860"/>
              </a:lnSpc>
              <a:spcBef>
                <a:spcPct val="0"/>
              </a:spcBef>
            </a:pPr>
            <a:r>
              <a:rPr lang="ar-EG" sz="2072" spc="20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تطوير استراتيجيات استقطاب فعّالة.</a:t>
            </a:r>
          </a:p>
          <a:p>
            <a:pPr algn="ctr" rtl="true">
              <a:lnSpc>
                <a:spcPts val="3427"/>
              </a:lnSpc>
              <a:spcBef>
                <a:spcPct val="0"/>
              </a:spcBef>
            </a:pPr>
            <a:r>
              <a:rPr lang="en-US" sz="2483" spc="243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r>
              <a:rPr lang="ar-EG" sz="2483" spc="243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. مدير التدريب والتطوير (</a:t>
            </a:r>
            <a:r>
              <a:rPr lang="en-US" sz="2483" spc="243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</a:rPr>
              <a:t>TRAINING &amp; DEVELOPMENT MANAGER</a:t>
            </a:r>
            <a:r>
              <a:rPr lang="ar-EG" sz="2483" spc="243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)</a:t>
            </a:r>
          </a:p>
          <a:p>
            <a:pPr algn="ctr" rtl="true">
              <a:lnSpc>
                <a:spcPts val="2860"/>
              </a:lnSpc>
              <a:spcBef>
                <a:spcPct val="0"/>
              </a:spcBef>
            </a:pPr>
            <a:r>
              <a:rPr lang="ar-EG" sz="2072" spc="20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المسؤوليات:</a:t>
            </a:r>
          </a:p>
          <a:p>
            <a:pPr algn="ctr" rtl="true">
              <a:lnSpc>
                <a:spcPts val="2860"/>
              </a:lnSpc>
              <a:spcBef>
                <a:spcPct val="0"/>
              </a:spcBef>
            </a:pPr>
            <a:r>
              <a:rPr lang="ar-EG" sz="2072" spc="20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تصميم وتنفيذ برامج تدريب وتطوير الموظفين.</a:t>
            </a:r>
          </a:p>
          <a:p>
            <a:pPr algn="ctr" rtl="true">
              <a:lnSpc>
                <a:spcPts val="2860"/>
              </a:lnSpc>
              <a:spcBef>
                <a:spcPct val="0"/>
              </a:spcBef>
            </a:pPr>
            <a:r>
              <a:rPr lang="ar-EG" sz="2072" spc="20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تقييم احتياجات التدريب وتطوير برامج مخصصة.</a:t>
            </a:r>
          </a:p>
          <a:p>
            <a:pPr algn="ctr" rtl="true">
              <a:lnSpc>
                <a:spcPts val="2860"/>
              </a:lnSpc>
              <a:spcBef>
                <a:spcPct val="0"/>
              </a:spcBef>
            </a:pPr>
            <a:r>
              <a:rPr lang="ar-EG" sz="2072" spc="20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متابعة تأثير التدريب على أداء الموظفين.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04390" y="3164810"/>
            <a:ext cx="7970560" cy="6904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1"/>
              </a:lnSpc>
              <a:spcBef>
                <a:spcPct val="0"/>
              </a:spcBef>
            </a:pPr>
            <a:r>
              <a:rPr lang="en-US" sz="2385" spc="233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</a:rPr>
              <a:t>4. </a:t>
            </a:r>
            <a:r>
              <a:rPr lang="ar-EG" sz="2385" spc="233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مدير إدارة الأداء</a:t>
            </a:r>
            <a:r>
              <a:rPr lang="en-US" sz="2385" spc="233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</a:rPr>
              <a:t> (PERFORMANCE MANAGEMENT</a:t>
            </a:r>
            <a:r>
              <a:rPr lang="en-US" sz="2385" spc="23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MANAGER)</a:t>
            </a:r>
          </a:p>
          <a:p>
            <a:pPr algn="ctr" rtl="true">
              <a:lnSpc>
                <a:spcPts val="2894"/>
              </a:lnSpc>
              <a:spcBef>
                <a:spcPct val="0"/>
              </a:spcBef>
            </a:pPr>
            <a:r>
              <a:rPr lang="ar-EG" sz="2097" spc="20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المسؤوليات:</a:t>
            </a:r>
          </a:p>
          <a:p>
            <a:pPr algn="ctr" rtl="true">
              <a:lnSpc>
                <a:spcPts val="2894"/>
              </a:lnSpc>
              <a:spcBef>
                <a:spcPct val="0"/>
              </a:spcBef>
            </a:pPr>
            <a:r>
              <a:rPr lang="ar-EG" sz="2097" spc="20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إدارة عمليات تقييم الأداء الدورية.</a:t>
            </a:r>
          </a:p>
          <a:p>
            <a:pPr algn="ctr" rtl="true">
              <a:lnSpc>
                <a:spcPts val="2894"/>
              </a:lnSpc>
              <a:spcBef>
                <a:spcPct val="0"/>
              </a:spcBef>
            </a:pPr>
            <a:r>
              <a:rPr lang="ar-EG" sz="2097" spc="20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تطوير خطط لتحسين الأداء الفردي والجماعي.</a:t>
            </a:r>
          </a:p>
          <a:p>
            <a:pPr algn="ctr" rtl="true">
              <a:lnSpc>
                <a:spcPts val="2894"/>
              </a:lnSpc>
              <a:spcBef>
                <a:spcPct val="0"/>
              </a:spcBef>
            </a:pPr>
            <a:r>
              <a:rPr lang="ar-EG" sz="2097" spc="20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تقديم الدعم للمديرين في تقديم الملاحظات.</a:t>
            </a:r>
          </a:p>
          <a:p>
            <a:pPr algn="ctr" rtl="true">
              <a:lnSpc>
                <a:spcPts val="3291"/>
              </a:lnSpc>
              <a:spcBef>
                <a:spcPct val="0"/>
              </a:spcBef>
            </a:pPr>
            <a:r>
              <a:rPr lang="en-US" sz="2385" spc="23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  <a:r>
              <a:rPr lang="ar-EG" sz="2385" spc="23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.</a:t>
            </a:r>
            <a:r>
              <a:rPr lang="ar-EG" sz="2385" spc="233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 مدير التعويضات والمزايا (</a:t>
            </a:r>
            <a:r>
              <a:rPr lang="en-US" sz="2385" spc="233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</a:rPr>
              <a:t>COMPENSATION &amp; BENEFITS MANAGER</a:t>
            </a:r>
            <a:r>
              <a:rPr lang="ar-EG" sz="2385" spc="233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)</a:t>
            </a:r>
          </a:p>
          <a:p>
            <a:pPr algn="ctr" rtl="true">
              <a:lnSpc>
                <a:spcPts val="2894"/>
              </a:lnSpc>
              <a:spcBef>
                <a:spcPct val="0"/>
              </a:spcBef>
            </a:pPr>
            <a:r>
              <a:rPr lang="ar-EG" sz="2097" spc="20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المسؤوليات:</a:t>
            </a:r>
          </a:p>
          <a:p>
            <a:pPr algn="ctr" rtl="true">
              <a:lnSpc>
                <a:spcPts val="2894"/>
              </a:lnSpc>
              <a:spcBef>
                <a:spcPct val="0"/>
              </a:spcBef>
            </a:pPr>
            <a:r>
              <a:rPr lang="ar-EG" sz="2097" spc="20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وضع سياسات التعويض والمزايا.</a:t>
            </a:r>
          </a:p>
          <a:p>
            <a:pPr algn="ctr" rtl="true">
              <a:lnSpc>
                <a:spcPts val="2894"/>
              </a:lnSpc>
              <a:spcBef>
                <a:spcPct val="0"/>
              </a:spcBef>
            </a:pPr>
            <a:r>
              <a:rPr lang="ar-EG" sz="2097" spc="20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مراجعة هيكل الرواتب وضمان تنافسيته.</a:t>
            </a:r>
          </a:p>
          <a:p>
            <a:pPr algn="ctr" rtl="true">
              <a:lnSpc>
                <a:spcPts val="2894"/>
              </a:lnSpc>
              <a:spcBef>
                <a:spcPct val="0"/>
              </a:spcBef>
            </a:pPr>
            <a:r>
              <a:rPr lang="ar-EG" sz="2097" spc="20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إدارة برامج المكافآت والمزايا الصحية.</a:t>
            </a:r>
          </a:p>
          <a:p>
            <a:pPr algn="ctr" rtl="true">
              <a:lnSpc>
                <a:spcPts val="3555"/>
              </a:lnSpc>
              <a:spcBef>
                <a:spcPct val="0"/>
              </a:spcBef>
            </a:pPr>
            <a:r>
              <a:rPr lang="en-US" sz="2576" spc="252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  <a:r>
              <a:rPr lang="ar-EG" sz="2576" spc="252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. مدير علاقات الموظفين (</a:t>
            </a:r>
            <a:r>
              <a:rPr lang="en-US" sz="2576" spc="252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</a:rPr>
              <a:t>EMPLOYEE RELATIONS MANAGER</a:t>
            </a:r>
            <a:r>
              <a:rPr lang="ar-EG" sz="2576" spc="252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)</a:t>
            </a:r>
          </a:p>
          <a:p>
            <a:pPr algn="ctr" rtl="true">
              <a:lnSpc>
                <a:spcPts val="2894"/>
              </a:lnSpc>
              <a:spcBef>
                <a:spcPct val="0"/>
              </a:spcBef>
            </a:pPr>
            <a:r>
              <a:rPr lang="ar-EG" sz="2097" spc="20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المسؤوليات:</a:t>
            </a:r>
          </a:p>
          <a:p>
            <a:pPr algn="ctr" rtl="true">
              <a:lnSpc>
                <a:spcPts val="2894"/>
              </a:lnSpc>
              <a:spcBef>
                <a:spcPct val="0"/>
              </a:spcBef>
            </a:pPr>
            <a:r>
              <a:rPr lang="ar-EG" sz="2097" spc="20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التعامل مع النزاعات الوظيفية.</a:t>
            </a:r>
          </a:p>
          <a:p>
            <a:pPr algn="ctr" rtl="true">
              <a:lnSpc>
                <a:spcPts val="2894"/>
              </a:lnSpc>
              <a:spcBef>
                <a:spcPct val="0"/>
              </a:spcBef>
            </a:pPr>
            <a:r>
              <a:rPr lang="ar-EG" sz="2097" spc="20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تعزيز بيئة عمل إيجابية.</a:t>
            </a:r>
          </a:p>
          <a:p>
            <a:pPr algn="ctr" rtl="true">
              <a:lnSpc>
                <a:spcPts val="2894"/>
              </a:lnSpc>
              <a:spcBef>
                <a:spcPct val="0"/>
              </a:spcBef>
            </a:pPr>
            <a:r>
              <a:rPr lang="ar-EG" sz="2097" spc="20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التأكد من التزام الموظفين بالسياسات والإجراءات.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6296334" y="105978"/>
            <a:ext cx="1925931" cy="1845445"/>
          </a:xfrm>
          <a:custGeom>
            <a:avLst/>
            <a:gdLst/>
            <a:ahLst/>
            <a:cxnLst/>
            <a:rect r="r" b="b" t="t" l="l"/>
            <a:pathLst>
              <a:path h="1845445" w="1925931">
                <a:moveTo>
                  <a:pt x="0" y="0"/>
                </a:moveTo>
                <a:lnTo>
                  <a:pt x="1925932" y="0"/>
                </a:lnTo>
                <a:lnTo>
                  <a:pt x="1925932" y="1845444"/>
                </a:lnTo>
                <a:lnTo>
                  <a:pt x="0" y="18454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447294" y="-3843198"/>
            <a:ext cx="15841853" cy="16255633"/>
          </a:xfrm>
          <a:custGeom>
            <a:avLst/>
            <a:gdLst/>
            <a:ahLst/>
            <a:cxnLst/>
            <a:rect r="r" b="b" t="t" l="l"/>
            <a:pathLst>
              <a:path h="16255633" w="1584185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2435" y="776110"/>
            <a:ext cx="14194659" cy="8024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12"/>
              </a:lnSpc>
              <a:spcBef>
                <a:spcPct val="0"/>
              </a:spcBef>
            </a:pPr>
            <a:r>
              <a:rPr lang="en-US" sz="2473" spc="24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7.</a:t>
            </a:r>
            <a:r>
              <a:rPr lang="en-US" sz="2473" spc="242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ar-EG" sz="2473" spc="242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مدير تخطيط القوى العاملة</a:t>
            </a:r>
            <a:r>
              <a:rPr lang="en-US" sz="2473" spc="242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</a:rPr>
              <a:t> (WORKFORCE PLANNING MANAGER</a:t>
            </a:r>
            <a:r>
              <a:rPr lang="en-US" sz="2473" spc="24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)</a:t>
            </a:r>
          </a:p>
          <a:p>
            <a:pPr algn="ctr" rtl="true">
              <a:lnSpc>
                <a:spcPts val="2890"/>
              </a:lnSpc>
              <a:spcBef>
                <a:spcPct val="0"/>
              </a:spcBef>
            </a:pPr>
            <a:r>
              <a:rPr lang="ar-EG" sz="2094" spc="20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المسؤوليات:</a:t>
            </a:r>
          </a:p>
          <a:p>
            <a:pPr algn="ctr" rtl="true">
              <a:lnSpc>
                <a:spcPts val="2890"/>
              </a:lnSpc>
              <a:spcBef>
                <a:spcPct val="0"/>
              </a:spcBef>
            </a:pPr>
            <a:r>
              <a:rPr lang="ar-EG" sz="2094" spc="20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تحليل احتياجات القوى العاملة الحالية والمستقبلية.</a:t>
            </a:r>
          </a:p>
          <a:p>
            <a:pPr algn="ctr" rtl="true">
              <a:lnSpc>
                <a:spcPts val="2890"/>
              </a:lnSpc>
              <a:spcBef>
                <a:spcPct val="0"/>
              </a:spcBef>
            </a:pPr>
            <a:r>
              <a:rPr lang="ar-EG" sz="2094" spc="20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وضع خطط لتلبية احتياجات العمل.</a:t>
            </a:r>
          </a:p>
          <a:p>
            <a:pPr algn="ctr" rtl="true">
              <a:lnSpc>
                <a:spcPts val="2890"/>
              </a:lnSpc>
              <a:spcBef>
                <a:spcPct val="0"/>
              </a:spcBef>
            </a:pPr>
            <a:r>
              <a:rPr lang="ar-EG" sz="2094" spc="20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إدارة برامج الإحلال الوظيفي.</a:t>
            </a:r>
          </a:p>
          <a:p>
            <a:pPr algn="ctr" rtl="true">
              <a:lnSpc>
                <a:spcPts val="3621"/>
              </a:lnSpc>
              <a:spcBef>
                <a:spcPct val="0"/>
              </a:spcBef>
            </a:pPr>
            <a:r>
              <a:rPr lang="en-US" sz="2624" spc="257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  <a:r>
              <a:rPr lang="ar-EG" sz="2624" spc="257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. مدير نظم معلومات الموارد البشرية (</a:t>
            </a:r>
            <a:r>
              <a:rPr lang="en-US" sz="2624" spc="257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</a:rPr>
              <a:t>HR INFORMATION SYSTEMS MANAGER</a:t>
            </a:r>
            <a:r>
              <a:rPr lang="ar-EG" sz="2624" spc="257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)</a:t>
            </a:r>
          </a:p>
          <a:p>
            <a:pPr algn="ctr" rtl="true">
              <a:lnSpc>
                <a:spcPts val="3203"/>
              </a:lnSpc>
              <a:spcBef>
                <a:spcPct val="0"/>
              </a:spcBef>
            </a:pPr>
            <a:r>
              <a:rPr lang="ar-EG" sz="2321" spc="227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المسؤوليات:</a:t>
            </a:r>
          </a:p>
          <a:p>
            <a:pPr algn="ctr" rtl="true">
              <a:lnSpc>
                <a:spcPts val="2890"/>
              </a:lnSpc>
              <a:spcBef>
                <a:spcPct val="0"/>
              </a:spcBef>
            </a:pPr>
            <a:r>
              <a:rPr lang="ar-EG" sz="2094" spc="20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إدارة الأنظمة الإلكترونية للموارد البشرية.</a:t>
            </a:r>
          </a:p>
          <a:p>
            <a:pPr algn="ctr" rtl="true">
              <a:lnSpc>
                <a:spcPts val="2890"/>
              </a:lnSpc>
              <a:spcBef>
                <a:spcPct val="0"/>
              </a:spcBef>
            </a:pPr>
            <a:r>
              <a:rPr lang="ar-EG" sz="2094" spc="20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تطوير وتحسين استخدام التكنولوجيا في الموارد البشرية.</a:t>
            </a:r>
          </a:p>
          <a:p>
            <a:pPr algn="ctr" rtl="true">
              <a:lnSpc>
                <a:spcPts val="2890"/>
              </a:lnSpc>
              <a:spcBef>
                <a:spcPct val="0"/>
              </a:spcBef>
            </a:pPr>
            <a:r>
              <a:rPr lang="ar-EG" sz="2094" spc="20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ضمان سلامة وأمان بيانات الموظفين.</a:t>
            </a:r>
          </a:p>
          <a:p>
            <a:pPr algn="ctr" rtl="true">
              <a:lnSpc>
                <a:spcPts val="3099"/>
              </a:lnSpc>
              <a:spcBef>
                <a:spcPct val="0"/>
              </a:spcBef>
            </a:pPr>
            <a:r>
              <a:rPr lang="en-US" sz="2246" spc="22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9</a:t>
            </a:r>
            <a:r>
              <a:rPr lang="ar-EG" sz="2246" spc="22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. </a:t>
            </a:r>
            <a:r>
              <a:rPr lang="ar-EG" sz="2246" spc="220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مدير الامتثال والصحة والسلامة (</a:t>
            </a:r>
            <a:r>
              <a:rPr lang="en-US" sz="2246" spc="220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</a:rPr>
              <a:t>COMPLIANCE &amp; OCCUPATIONAL HEALTH &amp; SAFETY MANAGER</a:t>
            </a:r>
            <a:r>
              <a:rPr lang="ar-EG" sz="2246" spc="220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)</a:t>
            </a:r>
          </a:p>
          <a:p>
            <a:pPr algn="ctr" rtl="true">
              <a:lnSpc>
                <a:spcPts val="3099"/>
              </a:lnSpc>
              <a:spcBef>
                <a:spcPct val="0"/>
              </a:spcBef>
            </a:pPr>
            <a:r>
              <a:rPr lang="ar-EG" sz="2246" spc="220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المسؤوليات:</a:t>
            </a:r>
          </a:p>
          <a:p>
            <a:pPr algn="ctr" rtl="true">
              <a:lnSpc>
                <a:spcPts val="2890"/>
              </a:lnSpc>
              <a:spcBef>
                <a:spcPct val="0"/>
              </a:spcBef>
            </a:pPr>
            <a:r>
              <a:rPr lang="ar-EG" sz="2094" spc="20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التأكد من التزام الشركة بالقوانين المحلية والدولية المتعلقة بالعمل.</a:t>
            </a:r>
          </a:p>
          <a:p>
            <a:pPr algn="ctr" rtl="true">
              <a:lnSpc>
                <a:spcPts val="2890"/>
              </a:lnSpc>
              <a:spcBef>
                <a:spcPct val="0"/>
              </a:spcBef>
            </a:pPr>
            <a:r>
              <a:rPr lang="ar-EG" sz="2094" spc="20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تطوير وتنفيذ سياسات الصحة والسلامة.</a:t>
            </a:r>
          </a:p>
          <a:p>
            <a:pPr algn="ctr" rtl="true">
              <a:lnSpc>
                <a:spcPts val="2890"/>
              </a:lnSpc>
              <a:spcBef>
                <a:spcPct val="0"/>
              </a:spcBef>
            </a:pPr>
            <a:r>
              <a:rPr lang="ar-EG" sz="2094" spc="20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متابعة الحوادث والإصابات واتخاذ الإجراءات اللازمة.</a:t>
            </a:r>
          </a:p>
          <a:p>
            <a:pPr algn="ctr" rtl="true">
              <a:lnSpc>
                <a:spcPts val="4039"/>
              </a:lnSpc>
              <a:spcBef>
                <a:spcPct val="0"/>
              </a:spcBef>
            </a:pPr>
            <a:r>
              <a:rPr lang="en-US" sz="2926" spc="286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  <a:r>
              <a:rPr lang="ar-EG" sz="2926" spc="286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. مدير التنوع والشمول (</a:t>
            </a:r>
            <a:r>
              <a:rPr lang="en-US" sz="2926" spc="286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</a:rPr>
              <a:t>DIVERSITY &amp; INCLUSION MANAGER</a:t>
            </a:r>
            <a:r>
              <a:rPr lang="ar-EG" sz="2926" spc="286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)</a:t>
            </a:r>
          </a:p>
          <a:p>
            <a:pPr algn="ctr" rtl="true">
              <a:lnSpc>
                <a:spcPts val="2890"/>
              </a:lnSpc>
              <a:spcBef>
                <a:spcPct val="0"/>
              </a:spcBef>
            </a:pPr>
            <a:r>
              <a:rPr lang="ar-EG" sz="2094" spc="20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المسؤوليات:</a:t>
            </a:r>
          </a:p>
          <a:p>
            <a:pPr algn="ctr" rtl="true">
              <a:lnSpc>
                <a:spcPts val="2890"/>
              </a:lnSpc>
              <a:spcBef>
                <a:spcPct val="0"/>
              </a:spcBef>
            </a:pPr>
            <a:r>
              <a:rPr lang="ar-EG" sz="2094" spc="20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تعزيز ثقافة التنوع والشمول في مكان العمل.</a:t>
            </a:r>
          </a:p>
          <a:p>
            <a:pPr algn="ctr" rtl="true">
              <a:lnSpc>
                <a:spcPts val="2890"/>
              </a:lnSpc>
              <a:spcBef>
                <a:spcPct val="0"/>
              </a:spcBef>
            </a:pPr>
            <a:r>
              <a:rPr lang="ar-EG" sz="2094" spc="20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تطوير برامج ومبادرات تدعم التنوع.</a:t>
            </a:r>
          </a:p>
          <a:p>
            <a:pPr algn="ctr" rtl="true">
              <a:lnSpc>
                <a:spcPts val="2890"/>
              </a:lnSpc>
              <a:spcBef>
                <a:spcPct val="0"/>
              </a:spcBef>
            </a:pPr>
            <a:r>
              <a:rPr lang="ar-EG" sz="2094" spc="20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متابعة التزام الشركة بمعايير التنوع.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379029" y="105978"/>
            <a:ext cx="1843237" cy="1766206"/>
          </a:xfrm>
          <a:custGeom>
            <a:avLst/>
            <a:gdLst/>
            <a:ahLst/>
            <a:cxnLst/>
            <a:rect r="r" b="b" t="t" l="l"/>
            <a:pathLst>
              <a:path h="1766206" w="1843237">
                <a:moveTo>
                  <a:pt x="0" y="0"/>
                </a:moveTo>
                <a:lnTo>
                  <a:pt x="1843237" y="0"/>
                </a:lnTo>
                <a:lnTo>
                  <a:pt x="1843237" y="1766205"/>
                </a:lnTo>
                <a:lnTo>
                  <a:pt x="0" y="17662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63679" y="1505940"/>
            <a:ext cx="11960641" cy="5603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350"/>
              </a:lnSpc>
              <a:spcBef>
                <a:spcPct val="0"/>
              </a:spcBef>
            </a:pPr>
            <a:r>
              <a:rPr lang="ar-EG" sz="3152" spc="308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 أهداف أساسيه</a:t>
            </a:r>
          </a:p>
          <a:p>
            <a:pPr algn="ctr" rtl="true">
              <a:lnSpc>
                <a:spcPts val="2871"/>
              </a:lnSpc>
              <a:spcBef>
                <a:spcPct val="0"/>
              </a:spcBef>
            </a:pPr>
            <a:r>
              <a:rPr lang="ar-EG" sz="2080" spc="203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الهدف من التعرف على أقسام وهيكل إدارة الموارد البشرية هو ضمان أن الشركة تعمل بكفاءة وفعالية في إدارة رأس </a:t>
            </a:r>
          </a:p>
          <a:p>
            <a:pPr algn="ctr" rtl="true">
              <a:lnSpc>
                <a:spcPts val="2871"/>
              </a:lnSpc>
              <a:spcBef>
                <a:spcPct val="0"/>
              </a:spcBef>
            </a:pPr>
            <a:r>
              <a:rPr lang="ar-EG" sz="2080" spc="203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المال البشري، وهو أحد أهم أصولها.</a:t>
            </a:r>
          </a:p>
          <a:p>
            <a:pPr algn="ctr" rtl="true">
              <a:lnSpc>
                <a:spcPts val="2871"/>
              </a:lnSpc>
              <a:spcBef>
                <a:spcPct val="0"/>
              </a:spcBef>
            </a:pPr>
            <a:r>
              <a:rPr lang="ar-EG" sz="2080" spc="20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تحديد المسؤوليات والأدوار </a:t>
            </a:r>
          </a:p>
          <a:p>
            <a:pPr algn="ctr" rtl="true">
              <a:lnSpc>
                <a:spcPts val="2871"/>
              </a:lnSpc>
              <a:spcBef>
                <a:spcPct val="0"/>
              </a:spcBef>
            </a:pPr>
          </a:p>
          <a:p>
            <a:pPr algn="ctr" rtl="true">
              <a:lnSpc>
                <a:spcPts val="2871"/>
              </a:lnSpc>
              <a:spcBef>
                <a:spcPct val="0"/>
              </a:spcBef>
            </a:pPr>
            <a:r>
              <a:rPr lang="ar-EG" sz="2080" spc="20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تحقيق التكامل والتناغم</a:t>
            </a:r>
          </a:p>
          <a:p>
            <a:pPr algn="ctr" rtl="true">
              <a:lnSpc>
                <a:spcPts val="2871"/>
              </a:lnSpc>
              <a:spcBef>
                <a:spcPct val="0"/>
              </a:spcBef>
            </a:pPr>
            <a:r>
              <a:rPr lang="ar-EG" sz="2080" spc="20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تحسين التخطيط والتنظيم </a:t>
            </a:r>
          </a:p>
          <a:p>
            <a:pPr algn="ctr" rtl="true">
              <a:lnSpc>
                <a:spcPts val="2871"/>
              </a:lnSpc>
              <a:spcBef>
                <a:spcPct val="0"/>
              </a:spcBef>
            </a:pPr>
            <a:r>
              <a:rPr lang="ar-EG" sz="2080" spc="20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تطوير السياسات والإجراءات </a:t>
            </a:r>
          </a:p>
          <a:p>
            <a:pPr algn="ctr" rtl="true">
              <a:lnSpc>
                <a:spcPts val="2871"/>
              </a:lnSpc>
              <a:spcBef>
                <a:spcPct val="0"/>
              </a:spcBef>
            </a:pPr>
            <a:r>
              <a:rPr lang="ar-EG" sz="2080" spc="20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تعزيز الاتصال والتواصل </a:t>
            </a:r>
          </a:p>
          <a:p>
            <a:pPr algn="ctr" rtl="true">
              <a:lnSpc>
                <a:spcPts val="2871"/>
              </a:lnSpc>
              <a:spcBef>
                <a:spcPct val="0"/>
              </a:spcBef>
            </a:pPr>
            <a:r>
              <a:rPr lang="ar-EG" sz="2080" spc="20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تحديد احتياجات التدريب والتطوير </a:t>
            </a:r>
          </a:p>
          <a:p>
            <a:pPr algn="ctr" rtl="true">
              <a:lnSpc>
                <a:spcPts val="2871"/>
              </a:lnSpc>
              <a:spcBef>
                <a:spcPct val="0"/>
              </a:spcBef>
            </a:pPr>
            <a:r>
              <a:rPr lang="ar-EG" sz="2080" spc="20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دعم القرارات الاستراتيجية </a:t>
            </a:r>
          </a:p>
          <a:p>
            <a:pPr algn="ctr" rtl="true">
              <a:lnSpc>
                <a:spcPts val="2871"/>
              </a:lnSpc>
              <a:spcBef>
                <a:spcPct val="0"/>
              </a:spcBef>
            </a:pPr>
            <a:r>
              <a:rPr lang="ar-EG" sz="2080" spc="20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الامتثال والتوافق مع القوانين</a:t>
            </a:r>
          </a:p>
          <a:p>
            <a:pPr algn="ctr" rtl="true">
              <a:lnSpc>
                <a:spcPts val="2871"/>
              </a:lnSpc>
              <a:spcBef>
                <a:spcPct val="0"/>
              </a:spcBef>
            </a:pPr>
            <a:r>
              <a:rPr lang="ar-EG" sz="2080" spc="203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باختصار، </a:t>
            </a:r>
          </a:p>
          <a:p>
            <a:pPr algn="ctr" rtl="true">
              <a:lnSpc>
                <a:spcPts val="2871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6296334" y="105978"/>
            <a:ext cx="1925931" cy="1845445"/>
          </a:xfrm>
          <a:custGeom>
            <a:avLst/>
            <a:gdLst/>
            <a:ahLst/>
            <a:cxnLst/>
            <a:rect r="r" b="b" t="t" l="l"/>
            <a:pathLst>
              <a:path h="1845445" w="1925931">
                <a:moveTo>
                  <a:pt x="0" y="0"/>
                </a:moveTo>
                <a:lnTo>
                  <a:pt x="1925932" y="0"/>
                </a:lnTo>
                <a:lnTo>
                  <a:pt x="1925932" y="1845444"/>
                </a:lnTo>
                <a:lnTo>
                  <a:pt x="0" y="1845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63679" y="4108867"/>
            <a:ext cx="11960641" cy="1426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1663"/>
              </a:lnSpc>
              <a:spcBef>
                <a:spcPct val="0"/>
              </a:spcBef>
            </a:pPr>
            <a:r>
              <a:rPr lang="ar-EG" sz="8451" spc="828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شكرا لكم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6296334" y="105978"/>
            <a:ext cx="1925931" cy="1845445"/>
          </a:xfrm>
          <a:custGeom>
            <a:avLst/>
            <a:gdLst/>
            <a:ahLst/>
            <a:cxnLst/>
            <a:rect r="r" b="b" t="t" l="l"/>
            <a:pathLst>
              <a:path h="1845445" w="1925931">
                <a:moveTo>
                  <a:pt x="0" y="0"/>
                </a:moveTo>
                <a:lnTo>
                  <a:pt x="1925932" y="0"/>
                </a:lnTo>
                <a:lnTo>
                  <a:pt x="1925932" y="1845444"/>
                </a:lnTo>
                <a:lnTo>
                  <a:pt x="0" y="1845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4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659121">
            <a:off x="-4012602" y="5585714"/>
            <a:ext cx="7629294" cy="7828566"/>
          </a:xfrm>
          <a:custGeom>
            <a:avLst/>
            <a:gdLst/>
            <a:ahLst/>
            <a:cxnLst/>
            <a:rect r="r" b="b" t="t" l="l"/>
            <a:pathLst>
              <a:path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019320" y="2901697"/>
            <a:ext cx="1400485" cy="6493178"/>
            <a:chOff x="0" y="0"/>
            <a:chExt cx="368852" cy="171013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8852" cy="1710137"/>
            </a:xfrm>
            <a:custGeom>
              <a:avLst/>
              <a:gdLst/>
              <a:ahLst/>
              <a:cxnLst/>
              <a:rect r="r" b="b" t="t" l="l"/>
              <a:pathLst>
                <a:path h="1710137" w="368852">
                  <a:moveTo>
                    <a:pt x="0" y="0"/>
                  </a:moveTo>
                  <a:lnTo>
                    <a:pt x="368852" y="0"/>
                  </a:lnTo>
                  <a:lnTo>
                    <a:pt x="368852" y="1710137"/>
                  </a:lnTo>
                  <a:lnTo>
                    <a:pt x="0" y="1710137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68852" cy="17291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980992" y="1036994"/>
            <a:ext cx="7416941" cy="1683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3774"/>
              </a:lnSpc>
            </a:pPr>
            <a:r>
              <a:rPr lang="ar-EG" sz="9981" spc="978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  <a:rtl val="true"/>
              </a:rPr>
              <a:t>الاقسام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2016048">
            <a:off x="12243487" y="-1005305"/>
            <a:ext cx="10749463" cy="2687366"/>
          </a:xfrm>
          <a:custGeom>
            <a:avLst/>
            <a:gdLst/>
            <a:ahLst/>
            <a:cxnLst/>
            <a:rect r="r" b="b" t="t" l="l"/>
            <a:pathLst>
              <a:path h="2687366" w="10749463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231353" y="3225185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01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231353" y="4022304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02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231353" y="4903461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03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31353" y="5700580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04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250954" y="6492957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05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250954" y="7323921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06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250954" y="8174214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07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419806" y="3337331"/>
            <a:ext cx="13155072" cy="1294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ar-EG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التوظيف والاستقطاب</a:t>
            </a: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(RECRUITMENT &amp; TALENT ACQUISITION)</a:t>
            </a:r>
          </a:p>
          <a:p>
            <a:pPr algn="l">
              <a:lnSpc>
                <a:spcPts val="3483"/>
              </a:lnSpc>
            </a:pPr>
          </a:p>
          <a:p>
            <a:pPr algn="l">
              <a:lnSpc>
                <a:spcPts val="3483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6464880" y="4127355"/>
            <a:ext cx="11153338" cy="1294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3"/>
              </a:lnSpc>
            </a:pPr>
            <a:r>
              <a:rPr lang="ar-EG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التدريب والتطوير</a:t>
            </a: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(TRAINING &amp; DEVELOPMENT)</a:t>
            </a:r>
          </a:p>
          <a:p>
            <a:pPr algn="l">
              <a:lnSpc>
                <a:spcPts val="3483"/>
              </a:lnSpc>
            </a:pPr>
          </a:p>
          <a:p>
            <a:pPr algn="l">
              <a:lnSpc>
                <a:spcPts val="3483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5498015" y="5003655"/>
            <a:ext cx="8295459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3483"/>
              </a:lnSpc>
              <a:spcBef>
                <a:spcPct val="0"/>
              </a:spcBef>
            </a:pPr>
            <a:r>
              <a:rPr lang="ar-EG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 (</a:t>
            </a: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PERFORMANCE MANAGEMENT</a:t>
            </a:r>
            <a:r>
              <a:rPr lang="ar-EG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)ادارة الأداء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438856" y="5793678"/>
            <a:ext cx="9482653" cy="835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93"/>
              </a:lnSpc>
            </a:pPr>
            <a:r>
              <a:rPr lang="ar-EG" sz="2458" spc="24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إدارة التعويضات والمزايا</a:t>
            </a:r>
            <a:r>
              <a:rPr lang="en-US" sz="2458" spc="24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(COMPENSATION &amp; BENEFITS)</a:t>
            </a:r>
          </a:p>
          <a:p>
            <a:pPr algn="l" marL="0" indent="0" lvl="0">
              <a:lnSpc>
                <a:spcPts val="3393"/>
              </a:lnSpc>
              <a:spcBef>
                <a:spcPct val="0"/>
              </a:spcBef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6607430" y="6642507"/>
            <a:ext cx="10551671" cy="1294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3"/>
              </a:lnSpc>
            </a:pPr>
            <a:r>
              <a:rPr lang="ar-EG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ادارة العلاقات الوظيفه</a:t>
            </a: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 (EMPLOYEE RELATIONS)</a:t>
            </a:r>
          </a:p>
          <a:p>
            <a:pPr algn="l">
              <a:lnSpc>
                <a:spcPts val="3483"/>
              </a:lnSpc>
            </a:pPr>
          </a:p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6607430" y="7434884"/>
            <a:ext cx="11153338" cy="1294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3"/>
              </a:lnSpc>
            </a:pPr>
            <a:r>
              <a:rPr lang="ar-EG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التخطيط للقوى العاملة</a:t>
            </a: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(WORKFORCE PLANNING</a:t>
            </a:r>
          </a:p>
          <a:p>
            <a:pPr algn="l">
              <a:lnSpc>
                <a:spcPts val="3483"/>
              </a:lnSpc>
            </a:pPr>
          </a:p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6607430" y="8279265"/>
            <a:ext cx="11010788" cy="418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  <a:r>
              <a:rPr lang="ar-EG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إدارة الموارد البشرية التقنية</a:t>
            </a: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(HR INFORMATION SYSTEMS - HRIS)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6196136" y="105978"/>
            <a:ext cx="1925931" cy="1845445"/>
          </a:xfrm>
          <a:custGeom>
            <a:avLst/>
            <a:gdLst/>
            <a:ahLst/>
            <a:cxnLst/>
            <a:rect r="r" b="b" t="t" l="l"/>
            <a:pathLst>
              <a:path h="1845445" w="1925931">
                <a:moveTo>
                  <a:pt x="0" y="0"/>
                </a:moveTo>
                <a:lnTo>
                  <a:pt x="1925931" y="0"/>
                </a:lnTo>
                <a:lnTo>
                  <a:pt x="1925931" y="1845444"/>
                </a:lnTo>
                <a:lnTo>
                  <a:pt x="0" y="18454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4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659121">
            <a:off x="-4012602" y="5585714"/>
            <a:ext cx="7629294" cy="7828566"/>
          </a:xfrm>
          <a:custGeom>
            <a:avLst/>
            <a:gdLst/>
            <a:ahLst/>
            <a:cxnLst/>
            <a:rect r="r" b="b" t="t" l="l"/>
            <a:pathLst>
              <a:path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019320" y="2901697"/>
            <a:ext cx="1400485" cy="6493178"/>
            <a:chOff x="0" y="0"/>
            <a:chExt cx="368852" cy="171013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8852" cy="1710137"/>
            </a:xfrm>
            <a:custGeom>
              <a:avLst/>
              <a:gdLst/>
              <a:ahLst/>
              <a:cxnLst/>
              <a:rect r="r" b="b" t="t" l="l"/>
              <a:pathLst>
                <a:path h="1710137" w="368852">
                  <a:moveTo>
                    <a:pt x="0" y="0"/>
                  </a:moveTo>
                  <a:lnTo>
                    <a:pt x="368852" y="0"/>
                  </a:lnTo>
                  <a:lnTo>
                    <a:pt x="368852" y="1710137"/>
                  </a:lnTo>
                  <a:lnTo>
                    <a:pt x="0" y="1710137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68852" cy="17291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980992" y="1036994"/>
            <a:ext cx="7416941" cy="1683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3774"/>
              </a:lnSpc>
            </a:pPr>
            <a:r>
              <a:rPr lang="ar-EG" sz="9981" spc="978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  <a:rtl val="true"/>
              </a:rPr>
              <a:t>الاقسام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2016048">
            <a:off x="12243487" y="-1005305"/>
            <a:ext cx="10749463" cy="2687366"/>
          </a:xfrm>
          <a:custGeom>
            <a:avLst/>
            <a:gdLst/>
            <a:ahLst/>
            <a:cxnLst/>
            <a:rect r="r" b="b" t="t" l="l"/>
            <a:pathLst>
              <a:path h="2687366" w="10749463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231353" y="3225185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08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231353" y="4022304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09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231353" y="4903461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10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31353" y="5700580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11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250954" y="6492957"/>
            <a:ext cx="937219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12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419806" y="3232012"/>
            <a:ext cx="13155072" cy="856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83"/>
              </a:lnSpc>
            </a:pPr>
            <a:r>
              <a:rPr lang="ar-EG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السلامة والصحة المهنية</a:t>
            </a: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(OCCUPATIONAL HEALTH &amp; SAFETY)</a:t>
            </a:r>
          </a:p>
          <a:p>
            <a:pPr algn="l">
              <a:lnSpc>
                <a:spcPts val="3483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4012668" y="4050610"/>
            <a:ext cx="11340963" cy="1294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3"/>
              </a:lnSpc>
            </a:pPr>
            <a:r>
              <a:rPr lang="ar-EG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ادارة التغيير</a:t>
            </a: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(CHANGE MANAGEMENT)</a:t>
            </a:r>
          </a:p>
          <a:p>
            <a:pPr algn="ctr">
              <a:lnSpc>
                <a:spcPts val="3483"/>
              </a:lnSpc>
            </a:pPr>
          </a:p>
          <a:p>
            <a:pPr algn="ctr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495582" y="5105400"/>
            <a:ext cx="12405406" cy="1294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83"/>
              </a:lnSpc>
            </a:pPr>
            <a:r>
              <a:rPr lang="ar-EG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(</a:t>
            </a: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COMPLIANCE &amp; LEGAL RELATIONS</a:t>
            </a:r>
            <a:r>
              <a:rPr lang="ar-EG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   الامتثال والعلاقات القانونية </a:t>
            </a:r>
          </a:p>
          <a:p>
            <a:pPr algn="ctr" rtl="true">
              <a:lnSpc>
                <a:spcPts val="3483"/>
              </a:lnSpc>
            </a:pPr>
          </a:p>
          <a:p>
            <a:pPr algn="ctr" rtl="true" marL="0" indent="0" lvl="0">
              <a:lnSpc>
                <a:spcPts val="3483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6438856" y="5882420"/>
            <a:ext cx="9482653" cy="1267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93"/>
              </a:lnSpc>
            </a:pPr>
            <a:r>
              <a:rPr lang="ar-EG" sz="2458" spc="24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إدارة التعويضات والمزايا</a:t>
            </a:r>
            <a:r>
              <a:rPr lang="en-US" sz="2458" spc="24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(COMPENSATION &amp; BENEFITS):</a:t>
            </a:r>
          </a:p>
          <a:p>
            <a:pPr algn="l">
              <a:lnSpc>
                <a:spcPts val="3393"/>
              </a:lnSpc>
            </a:pPr>
          </a:p>
          <a:p>
            <a:pPr algn="l" marL="0" indent="0" lvl="0">
              <a:lnSpc>
                <a:spcPts val="3393"/>
              </a:lnSpc>
              <a:spcBef>
                <a:spcPct val="0"/>
              </a:spcBef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6313250" y="6702783"/>
            <a:ext cx="9733863" cy="856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3"/>
              </a:lnSpc>
            </a:pPr>
            <a:r>
              <a:rPr lang="ar-EG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التنوع والشمول</a:t>
            </a: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(DIVERSITY &amp; INCLUSION):</a:t>
            </a:r>
          </a:p>
          <a:p>
            <a:pPr algn="l" marL="0" indent="0" lvl="0">
              <a:lnSpc>
                <a:spcPts val="3483"/>
              </a:lnSpc>
              <a:spcBef>
                <a:spcPct val="0"/>
              </a:spcBef>
            </a:pP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6179436" y="0"/>
            <a:ext cx="1925931" cy="1845445"/>
          </a:xfrm>
          <a:custGeom>
            <a:avLst/>
            <a:gdLst/>
            <a:ahLst/>
            <a:cxnLst/>
            <a:rect r="r" b="b" t="t" l="l"/>
            <a:pathLst>
              <a:path h="1845445" w="1925931">
                <a:moveTo>
                  <a:pt x="0" y="0"/>
                </a:moveTo>
                <a:lnTo>
                  <a:pt x="1925932" y="0"/>
                </a:lnTo>
                <a:lnTo>
                  <a:pt x="1925932" y="1845445"/>
                </a:lnTo>
                <a:lnTo>
                  <a:pt x="0" y="18454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42191" y="4828880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06413" y="3204953"/>
            <a:ext cx="9610044" cy="5305638"/>
            <a:chOff x="0" y="0"/>
            <a:chExt cx="3682024" cy="20328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82024" cy="2032820"/>
            </a:xfrm>
            <a:custGeom>
              <a:avLst/>
              <a:gdLst/>
              <a:ahLst/>
              <a:cxnLst/>
              <a:rect r="r" b="b" t="t" l="l"/>
              <a:pathLst>
                <a:path h="2032820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2032820"/>
                  </a:lnTo>
                  <a:lnTo>
                    <a:pt x="0" y="203282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3682024" cy="20518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142191" y="7210022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779578" y="7341318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776229" y="2235559"/>
            <a:ext cx="8511771" cy="4974463"/>
          </a:xfrm>
          <a:custGeom>
            <a:avLst/>
            <a:gdLst/>
            <a:ahLst/>
            <a:cxnLst/>
            <a:rect r="r" b="b" t="t" l="l"/>
            <a:pathLst>
              <a:path h="4974463" w="8511771">
                <a:moveTo>
                  <a:pt x="0" y="0"/>
                </a:moveTo>
                <a:lnTo>
                  <a:pt x="8511771" y="0"/>
                </a:lnTo>
                <a:lnTo>
                  <a:pt x="8511771" y="4974463"/>
                </a:lnTo>
                <a:lnTo>
                  <a:pt x="0" y="49744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878" t="-338" r="-381" b="-5667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57503" y="713994"/>
            <a:ext cx="15117109" cy="61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967"/>
              </a:lnSpc>
            </a:pPr>
            <a:r>
              <a:rPr lang="ar-EG" sz="3599" spc="352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  <a:rtl val="true"/>
              </a:rPr>
              <a:t> التوظيف والاستقطاب (</a:t>
            </a:r>
            <a:r>
              <a:rPr lang="en-US" sz="3599" spc="352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RECRUITMENT &amp; TALENT ACQUISITION</a:t>
            </a:r>
            <a:r>
              <a:rPr lang="ar-EG" sz="3599" spc="352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  <a:rtl val="true"/>
              </a:rPr>
              <a:t>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60131" y="2168884"/>
            <a:ext cx="9216098" cy="4988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863"/>
              </a:lnSpc>
              <a:spcBef>
                <a:spcPct val="0"/>
              </a:spcBef>
            </a:pPr>
            <a:r>
              <a:rPr lang="ar-EG" sz="3524" spc="345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مهام القسم</a:t>
            </a: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  <a:r>
              <a:rPr lang="ar-EG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الإعلان عن الوظائف الشاغرة.</a:t>
            </a: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  <a:r>
              <a:rPr lang="ar-EG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جذب المرشحين وإدارة عمليات التوظيف</a:t>
            </a: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  <a:r>
              <a:rPr lang="ar-EG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إجراء المقابلات واختيار الموظفين.</a:t>
            </a: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</a:p>
          <a:p>
            <a:pPr algn="ctr">
              <a:lnSpc>
                <a:spcPts val="3483"/>
              </a:lnSpc>
              <a:spcBef>
                <a:spcPct val="0"/>
              </a:spcBef>
            </a:pPr>
          </a:p>
          <a:p>
            <a:pPr algn="ctr">
              <a:lnSpc>
                <a:spcPts val="3483"/>
              </a:lnSpc>
              <a:spcBef>
                <a:spcPct val="0"/>
              </a:spcBef>
            </a:pPr>
          </a:p>
          <a:p>
            <a:pPr algn="ctr">
              <a:lnSpc>
                <a:spcPts val="3483"/>
              </a:lnSpc>
              <a:spcBef>
                <a:spcPct val="0"/>
              </a:spcBef>
            </a:pP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  <a:r>
              <a:rPr lang="ar-EG" sz="2524" spc="247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الهدف</a:t>
            </a:r>
            <a:r>
              <a:rPr lang="ar-EG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: استقطاب أفضل المواهب المتاحة وضمان توافقها مع احتياجات الشركة.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6381576" y="105978"/>
            <a:ext cx="1840690" cy="1763765"/>
          </a:xfrm>
          <a:custGeom>
            <a:avLst/>
            <a:gdLst/>
            <a:ahLst/>
            <a:cxnLst/>
            <a:rect r="r" b="b" t="t" l="l"/>
            <a:pathLst>
              <a:path h="1763765" w="1840690">
                <a:moveTo>
                  <a:pt x="0" y="0"/>
                </a:moveTo>
                <a:lnTo>
                  <a:pt x="1840690" y="0"/>
                </a:lnTo>
                <a:lnTo>
                  <a:pt x="1840690" y="1763765"/>
                </a:lnTo>
                <a:lnTo>
                  <a:pt x="0" y="17637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42191" y="4828880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06413" y="3204953"/>
            <a:ext cx="9610044" cy="5305638"/>
            <a:chOff x="0" y="0"/>
            <a:chExt cx="3682024" cy="20328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82024" cy="2032820"/>
            </a:xfrm>
            <a:custGeom>
              <a:avLst/>
              <a:gdLst/>
              <a:ahLst/>
              <a:cxnLst/>
              <a:rect r="r" b="b" t="t" l="l"/>
              <a:pathLst>
                <a:path h="2032820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2032820"/>
                  </a:lnTo>
                  <a:lnTo>
                    <a:pt x="0" y="203282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3682024" cy="20518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142191" y="7210022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779578" y="7341318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212332" y="2880049"/>
            <a:ext cx="6719582" cy="4846397"/>
          </a:xfrm>
          <a:custGeom>
            <a:avLst/>
            <a:gdLst/>
            <a:ahLst/>
            <a:cxnLst/>
            <a:rect r="r" b="b" t="t" l="l"/>
            <a:pathLst>
              <a:path h="4846397" w="6719582">
                <a:moveTo>
                  <a:pt x="0" y="0"/>
                </a:moveTo>
                <a:lnTo>
                  <a:pt x="6719582" y="0"/>
                </a:lnTo>
                <a:lnTo>
                  <a:pt x="6719582" y="4846396"/>
                </a:lnTo>
                <a:lnTo>
                  <a:pt x="0" y="48463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24852" b="-344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908395" y="3093643"/>
            <a:ext cx="8212811" cy="4371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73"/>
              </a:lnSpc>
              <a:spcBef>
                <a:spcPct val="0"/>
              </a:spcBef>
            </a:pPr>
            <a:r>
              <a:rPr lang="ar-EG" sz="2517" spc="246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مهام القسم:</a:t>
            </a:r>
          </a:p>
          <a:p>
            <a:pPr algn="ctr" rtl="true">
              <a:lnSpc>
                <a:spcPts val="3473"/>
              </a:lnSpc>
              <a:spcBef>
                <a:spcPct val="0"/>
              </a:spcBef>
            </a:pPr>
          </a:p>
          <a:p>
            <a:pPr algn="ctr" rtl="true">
              <a:lnSpc>
                <a:spcPts val="3473"/>
              </a:lnSpc>
              <a:spcBef>
                <a:spcPct val="0"/>
              </a:spcBef>
            </a:pPr>
            <a:r>
              <a:rPr lang="ar-EG" sz="2517" spc="24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تحديد احتياجات التدريب للموظفين.</a:t>
            </a:r>
          </a:p>
          <a:p>
            <a:pPr algn="ctr" rtl="true">
              <a:lnSpc>
                <a:spcPts val="3473"/>
              </a:lnSpc>
              <a:spcBef>
                <a:spcPct val="0"/>
              </a:spcBef>
            </a:pPr>
            <a:r>
              <a:rPr lang="ar-EG" sz="2517" spc="24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تصميم وتنفيذ برامج تدريبية.</a:t>
            </a:r>
          </a:p>
          <a:p>
            <a:pPr algn="ctr" rtl="true">
              <a:lnSpc>
                <a:spcPts val="3473"/>
              </a:lnSpc>
              <a:spcBef>
                <a:spcPct val="0"/>
              </a:spcBef>
            </a:pPr>
            <a:r>
              <a:rPr lang="ar-EG" sz="2517" spc="24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متابعة وتقييم فعالية البرامج.</a:t>
            </a:r>
          </a:p>
          <a:p>
            <a:pPr algn="ctr" rtl="true">
              <a:lnSpc>
                <a:spcPts val="3473"/>
              </a:lnSpc>
              <a:spcBef>
                <a:spcPct val="0"/>
              </a:spcBef>
            </a:pPr>
          </a:p>
          <a:p>
            <a:pPr algn="ctr">
              <a:lnSpc>
                <a:spcPts val="3473"/>
              </a:lnSpc>
              <a:spcBef>
                <a:spcPct val="0"/>
              </a:spcBef>
            </a:pPr>
          </a:p>
          <a:p>
            <a:pPr algn="ctr">
              <a:lnSpc>
                <a:spcPts val="3473"/>
              </a:lnSpc>
              <a:spcBef>
                <a:spcPct val="0"/>
              </a:spcBef>
            </a:pPr>
          </a:p>
          <a:p>
            <a:pPr algn="ctr" rtl="true">
              <a:lnSpc>
                <a:spcPts val="3473"/>
              </a:lnSpc>
              <a:spcBef>
                <a:spcPct val="0"/>
              </a:spcBef>
            </a:pPr>
            <a:r>
              <a:rPr lang="ar-EG" sz="2517" spc="246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الهدف: </a:t>
            </a:r>
            <a:r>
              <a:rPr lang="ar-EG" sz="2517" spc="24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تطوير مهارات الموظفين لرفع كفاءة الأداء وتحقيق الأهداف.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00316" y="962025"/>
            <a:ext cx="16741203" cy="629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139"/>
              </a:lnSpc>
              <a:spcBef>
                <a:spcPct val="0"/>
              </a:spcBef>
            </a:pPr>
            <a:r>
              <a:rPr lang="ar-EG" sz="3724" spc="364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rtl val="true"/>
              </a:rPr>
              <a:t>التدريب والتطوير (</a:t>
            </a:r>
            <a:r>
              <a:rPr lang="en-US" sz="3724" spc="364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TRAINING &amp; DEVELOPMENT</a:t>
            </a:r>
            <a:r>
              <a:rPr lang="ar-EG" sz="3724" spc="364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rtl val="true"/>
              </a:rPr>
              <a:t>):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6296334" y="105978"/>
            <a:ext cx="1925931" cy="1845445"/>
          </a:xfrm>
          <a:custGeom>
            <a:avLst/>
            <a:gdLst/>
            <a:ahLst/>
            <a:cxnLst/>
            <a:rect r="r" b="b" t="t" l="l"/>
            <a:pathLst>
              <a:path h="1845445" w="1925931">
                <a:moveTo>
                  <a:pt x="0" y="0"/>
                </a:moveTo>
                <a:lnTo>
                  <a:pt x="1925932" y="0"/>
                </a:lnTo>
                <a:lnTo>
                  <a:pt x="1925932" y="1845444"/>
                </a:lnTo>
                <a:lnTo>
                  <a:pt x="0" y="18454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42191" y="4828880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15562" y="3735565"/>
            <a:ext cx="9610044" cy="5305638"/>
            <a:chOff x="0" y="0"/>
            <a:chExt cx="3682024" cy="20328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82024" cy="2032820"/>
            </a:xfrm>
            <a:custGeom>
              <a:avLst/>
              <a:gdLst/>
              <a:ahLst/>
              <a:cxnLst/>
              <a:rect r="r" b="b" t="t" l="l"/>
              <a:pathLst>
                <a:path h="2032820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2032820"/>
                  </a:lnTo>
                  <a:lnTo>
                    <a:pt x="0" y="203282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3682024" cy="20518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142191" y="7210022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779578" y="7341318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895156" y="3170344"/>
            <a:ext cx="5029317" cy="5382766"/>
          </a:xfrm>
          <a:custGeom>
            <a:avLst/>
            <a:gdLst/>
            <a:ahLst/>
            <a:cxnLst/>
            <a:rect r="r" b="b" t="t" l="l"/>
            <a:pathLst>
              <a:path h="5382766" w="5029317">
                <a:moveTo>
                  <a:pt x="0" y="0"/>
                </a:moveTo>
                <a:lnTo>
                  <a:pt x="5029317" y="0"/>
                </a:lnTo>
                <a:lnTo>
                  <a:pt x="5029317" y="5382766"/>
                </a:lnTo>
                <a:lnTo>
                  <a:pt x="0" y="53827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513" t="0" r="-3513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15562" y="3880803"/>
            <a:ext cx="8983563" cy="3923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83"/>
              </a:lnSpc>
              <a:spcBef>
                <a:spcPct val="0"/>
              </a:spcBef>
            </a:pP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  <a:r>
              <a:rPr lang="ar-EG" sz="2524" spc="247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مهام القسم:</a:t>
            </a: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  <a:r>
              <a:rPr lang="ar-EG" sz="2524" spc="24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وضع معايير الأداء وتقييم الموظفين بشكل دوري.</a:t>
            </a: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  <a:r>
              <a:rPr lang="ar-EG" sz="2524" spc="24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تقديم تغذية راجعة للموظفين.</a:t>
            </a: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  <a:r>
              <a:rPr lang="ar-EG" sz="2524" spc="24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تطوير خطط لتحسين الأداء.</a:t>
            </a: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</a:p>
          <a:p>
            <a:pPr algn="ctr">
              <a:lnSpc>
                <a:spcPts val="3483"/>
              </a:lnSpc>
              <a:spcBef>
                <a:spcPct val="0"/>
              </a:spcBef>
            </a:pP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  <a:r>
              <a:rPr lang="ar-EG" sz="2524" spc="24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</a:t>
            </a:r>
            <a:r>
              <a:rPr lang="ar-EG" sz="2524" spc="247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لهدف</a:t>
            </a:r>
            <a:r>
              <a:rPr lang="ar-EG" sz="2524" spc="24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: ضمان تحقيق أداء فعال وتحسين إنتاجية الموظفين.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34523" y="1035514"/>
            <a:ext cx="14267637" cy="679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582"/>
              </a:lnSpc>
              <a:spcBef>
                <a:spcPct val="0"/>
              </a:spcBef>
            </a:pPr>
            <a:r>
              <a:rPr lang="ar-EG" sz="4045" spc="396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rtl val="true"/>
              </a:rPr>
              <a:t>ا</a:t>
            </a:r>
            <a:r>
              <a:rPr lang="ar-EG" sz="4045" spc="396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rtl val="true"/>
              </a:rPr>
              <a:t>دارة الأداء (</a:t>
            </a:r>
            <a:r>
              <a:rPr lang="en-US" sz="4045" spc="396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PERFORMANCE MANAGEMENT</a:t>
            </a:r>
            <a:r>
              <a:rPr lang="ar-EG" sz="4045" spc="396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rtl val="true"/>
              </a:rPr>
              <a:t>)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6296334" y="105978"/>
            <a:ext cx="1925931" cy="1845445"/>
          </a:xfrm>
          <a:custGeom>
            <a:avLst/>
            <a:gdLst/>
            <a:ahLst/>
            <a:cxnLst/>
            <a:rect r="r" b="b" t="t" l="l"/>
            <a:pathLst>
              <a:path h="1845445" w="1925931">
                <a:moveTo>
                  <a:pt x="0" y="0"/>
                </a:moveTo>
                <a:lnTo>
                  <a:pt x="1925932" y="0"/>
                </a:lnTo>
                <a:lnTo>
                  <a:pt x="1925932" y="1845444"/>
                </a:lnTo>
                <a:lnTo>
                  <a:pt x="0" y="18454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42191" y="4828880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15562" y="3735565"/>
            <a:ext cx="9610044" cy="5305638"/>
            <a:chOff x="0" y="0"/>
            <a:chExt cx="3682024" cy="20328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82024" cy="2032820"/>
            </a:xfrm>
            <a:custGeom>
              <a:avLst/>
              <a:gdLst/>
              <a:ahLst/>
              <a:cxnLst/>
              <a:rect r="r" b="b" t="t" l="l"/>
              <a:pathLst>
                <a:path h="2032820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2032820"/>
                  </a:lnTo>
                  <a:lnTo>
                    <a:pt x="0" y="203282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3682024" cy="20518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142191" y="7210022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779578" y="7341318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357752" y="3119052"/>
            <a:ext cx="6645496" cy="5485351"/>
          </a:xfrm>
          <a:custGeom>
            <a:avLst/>
            <a:gdLst/>
            <a:ahLst/>
            <a:cxnLst/>
            <a:rect r="r" b="b" t="t" l="l"/>
            <a:pathLst>
              <a:path h="5485351" w="6645496">
                <a:moveTo>
                  <a:pt x="0" y="0"/>
                </a:moveTo>
                <a:lnTo>
                  <a:pt x="6645497" y="0"/>
                </a:lnTo>
                <a:lnTo>
                  <a:pt x="6645497" y="5485351"/>
                </a:lnTo>
                <a:lnTo>
                  <a:pt x="0" y="54853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8075" t="0" r="-5963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837961" y="4038876"/>
            <a:ext cx="8504123" cy="4361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83"/>
              </a:lnSpc>
              <a:spcBef>
                <a:spcPct val="0"/>
              </a:spcBef>
            </a:pPr>
            <a:r>
              <a:rPr lang="ar-EG" sz="2524" spc="247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مهام القسم:</a:t>
            </a: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</a:p>
          <a:p>
            <a:pPr algn="ctr">
              <a:lnSpc>
                <a:spcPts val="3483"/>
              </a:lnSpc>
              <a:spcBef>
                <a:spcPct val="0"/>
              </a:spcBef>
            </a:pP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  <a:r>
              <a:rPr lang="ar-EG" sz="2524" spc="24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تحديد وصرف الرواتب والمكافآت.</a:t>
            </a: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  <a:r>
              <a:rPr lang="ar-EG" sz="2524" spc="24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إدارة برامج المزايا مثل التأمين الصحي والتقاعد.</a:t>
            </a: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  <a:r>
              <a:rPr lang="ar-EG" sz="2524" spc="24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مراجعة هيكل الرواتب لضمان التنافسية.</a:t>
            </a: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</a:p>
          <a:p>
            <a:pPr algn="ctr">
              <a:lnSpc>
                <a:spcPts val="3483"/>
              </a:lnSpc>
              <a:spcBef>
                <a:spcPct val="0"/>
              </a:spcBef>
            </a:pP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  <a:r>
              <a:rPr lang="ar-EG" sz="2524" spc="247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الهدف:</a:t>
            </a:r>
            <a:r>
              <a:rPr lang="ar-EG" sz="2524" spc="24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 جذب والاحتفاظ بالموظفين المؤهلين من خلال تقديم حوافز تنافسية.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84704" y="962025"/>
            <a:ext cx="12945398" cy="1205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863"/>
              </a:lnSpc>
              <a:spcBef>
                <a:spcPct val="0"/>
              </a:spcBef>
            </a:pPr>
            <a:r>
              <a:rPr lang="ar-EG" sz="3524" spc="34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rtl val="true"/>
              </a:rPr>
              <a:t>ا</a:t>
            </a:r>
            <a:r>
              <a:rPr lang="ar-EG" sz="3524" spc="34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rtl val="true"/>
              </a:rPr>
              <a:t>دارة التعويضات والمزايا (</a:t>
            </a:r>
            <a:r>
              <a:rPr lang="en-US" sz="3524" spc="34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COMPENSATION &amp; BENEFITS</a:t>
            </a:r>
            <a:r>
              <a:rPr lang="ar-EG" sz="3524" spc="34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rtl val="true"/>
              </a:rPr>
              <a:t>)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6296334" y="105978"/>
            <a:ext cx="1925931" cy="1845445"/>
          </a:xfrm>
          <a:custGeom>
            <a:avLst/>
            <a:gdLst/>
            <a:ahLst/>
            <a:cxnLst/>
            <a:rect r="r" b="b" t="t" l="l"/>
            <a:pathLst>
              <a:path h="1845445" w="1925931">
                <a:moveTo>
                  <a:pt x="0" y="0"/>
                </a:moveTo>
                <a:lnTo>
                  <a:pt x="1925932" y="0"/>
                </a:lnTo>
                <a:lnTo>
                  <a:pt x="1925932" y="1845444"/>
                </a:lnTo>
                <a:lnTo>
                  <a:pt x="0" y="18454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10875" t="0" r="-10875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42191" y="4828880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15562" y="3735565"/>
            <a:ext cx="9610044" cy="5305638"/>
            <a:chOff x="0" y="0"/>
            <a:chExt cx="3682024" cy="20328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82024" cy="2032820"/>
            </a:xfrm>
            <a:custGeom>
              <a:avLst/>
              <a:gdLst/>
              <a:ahLst/>
              <a:cxnLst/>
              <a:rect r="r" b="b" t="t" l="l"/>
              <a:pathLst>
                <a:path h="2032820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2032820"/>
                  </a:lnTo>
                  <a:lnTo>
                    <a:pt x="0" y="203282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3682024" cy="20518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142191" y="7210022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779578" y="7341318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142117" y="4287392"/>
            <a:ext cx="8000554" cy="4361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83"/>
              </a:lnSpc>
              <a:spcBef>
                <a:spcPct val="0"/>
              </a:spcBef>
            </a:pPr>
            <a:r>
              <a:rPr lang="ar-EG" sz="2524" spc="247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مهام القسم:</a:t>
            </a: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</a:p>
          <a:p>
            <a:pPr algn="ctr">
              <a:lnSpc>
                <a:spcPts val="3483"/>
              </a:lnSpc>
              <a:spcBef>
                <a:spcPct val="0"/>
              </a:spcBef>
            </a:pP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  <a:r>
              <a:rPr lang="ar-EG" sz="2524" spc="24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التعامل مع قضايا الموظفين وحل النزاعات.</a:t>
            </a: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  <a:r>
              <a:rPr lang="ar-EG" sz="2524" spc="24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تعزيز بيئة عمل إيجابية.</a:t>
            </a: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  <a:r>
              <a:rPr lang="ar-EG" sz="2524" spc="24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ضمان الامتثال للقوانين واللوائح</a:t>
            </a: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</a:p>
          <a:p>
            <a:pPr algn="ctr">
              <a:lnSpc>
                <a:spcPts val="3483"/>
              </a:lnSpc>
              <a:spcBef>
                <a:spcPct val="0"/>
              </a:spcBef>
            </a:pP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  <a:r>
              <a:rPr lang="ar-EG" sz="2524" spc="24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.</a:t>
            </a:r>
          </a:p>
          <a:p>
            <a:pPr algn="ctr" rtl="true">
              <a:lnSpc>
                <a:spcPts val="3483"/>
              </a:lnSpc>
              <a:spcBef>
                <a:spcPct val="0"/>
              </a:spcBef>
            </a:pPr>
            <a:r>
              <a:rPr lang="ar-EG" sz="2524" spc="24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ا</a:t>
            </a:r>
            <a:r>
              <a:rPr lang="ar-EG" sz="2524" spc="247">
                <a:solidFill>
                  <a:srgbClr val="E6174B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لهدف:</a:t>
            </a:r>
            <a:r>
              <a:rPr lang="ar-EG" sz="2524" spc="24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rtl val="true"/>
              </a:rPr>
              <a:t> تعزيز العلاقات الجيدة بين الموظفين والإدارة.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83148" y="1313563"/>
            <a:ext cx="10117673" cy="1348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15"/>
              </a:lnSpc>
              <a:spcBef>
                <a:spcPct val="0"/>
              </a:spcBef>
            </a:pPr>
            <a:r>
              <a:rPr lang="ar-EG" sz="3924" spc="384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rtl val="true"/>
              </a:rPr>
              <a:t>ا</a:t>
            </a:r>
            <a:r>
              <a:rPr lang="ar-EG" sz="3924" spc="384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rtl val="true"/>
              </a:rPr>
              <a:t>دارة العلاقات الوظيفية (</a:t>
            </a:r>
            <a:r>
              <a:rPr lang="en-US" sz="3924" spc="384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EMPLOYEE RELATIONS</a:t>
            </a:r>
            <a:r>
              <a:rPr lang="ar-EG" sz="3924" spc="384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rtl val="true"/>
              </a:rPr>
              <a:t>)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6296334" y="105978"/>
            <a:ext cx="1925931" cy="1845445"/>
          </a:xfrm>
          <a:custGeom>
            <a:avLst/>
            <a:gdLst/>
            <a:ahLst/>
            <a:cxnLst/>
            <a:rect r="r" b="b" t="t" l="l"/>
            <a:pathLst>
              <a:path h="1845445" w="1925931">
                <a:moveTo>
                  <a:pt x="0" y="0"/>
                </a:moveTo>
                <a:lnTo>
                  <a:pt x="1925932" y="0"/>
                </a:lnTo>
                <a:lnTo>
                  <a:pt x="1925932" y="1845444"/>
                </a:lnTo>
                <a:lnTo>
                  <a:pt x="0" y="18454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662994" y="337474"/>
            <a:ext cx="4296549" cy="9570246"/>
            <a:chOff x="0" y="0"/>
            <a:chExt cx="1131601" cy="25205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31601" cy="2520559"/>
            </a:xfrm>
            <a:custGeom>
              <a:avLst/>
              <a:gdLst/>
              <a:ahLst/>
              <a:cxnLst/>
              <a:rect r="r" b="b" t="t" l="l"/>
              <a:pathLst>
                <a:path h="2520559" w="1131601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1131601" cy="25396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142191" y="4828880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410074" y="832507"/>
            <a:ext cx="6176060" cy="8208697"/>
          </a:xfrm>
          <a:custGeom>
            <a:avLst/>
            <a:gdLst/>
            <a:ahLst/>
            <a:cxnLst/>
            <a:rect r="r" b="b" t="t" l="l"/>
            <a:pathLst>
              <a:path h="8208697" w="6176060">
                <a:moveTo>
                  <a:pt x="0" y="0"/>
                </a:moveTo>
                <a:lnTo>
                  <a:pt x="6176060" y="0"/>
                </a:lnTo>
                <a:lnTo>
                  <a:pt x="6176060" y="8208697"/>
                </a:lnTo>
                <a:lnTo>
                  <a:pt x="0" y="82086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9746" t="0" r="-49746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515562" y="3735565"/>
            <a:ext cx="9610044" cy="5305638"/>
            <a:chOff x="0" y="0"/>
            <a:chExt cx="3682024" cy="20328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682024" cy="2032820"/>
            </a:xfrm>
            <a:custGeom>
              <a:avLst/>
              <a:gdLst/>
              <a:ahLst/>
              <a:cxnLst/>
              <a:rect r="r" b="b" t="t" l="l"/>
              <a:pathLst>
                <a:path h="2032820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2032820"/>
                  </a:lnTo>
                  <a:lnTo>
                    <a:pt x="0" y="203282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3682024" cy="20518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2142191" y="7210022"/>
            <a:ext cx="9752965" cy="1032847"/>
          </a:xfrm>
          <a:custGeom>
            <a:avLst/>
            <a:gdLst/>
            <a:ahLst/>
            <a:cxnLst/>
            <a:rect r="r" b="b" t="t" l="l"/>
            <a:pathLst>
              <a:path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6495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779578" y="7341318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54333" y="3246995"/>
            <a:ext cx="10206067" cy="4177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324"/>
              </a:lnSpc>
              <a:spcBef>
                <a:spcPct val="0"/>
              </a:spcBef>
            </a:pPr>
          </a:p>
          <a:p>
            <a:pPr algn="ctr" rtl="true">
              <a:lnSpc>
                <a:spcPts val="3324"/>
              </a:lnSpc>
              <a:spcBef>
                <a:spcPct val="0"/>
              </a:spcBef>
            </a:pPr>
            <a:r>
              <a:rPr lang="ar-EG" sz="2557">
                <a:solidFill>
                  <a:srgbClr val="E6174B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مهام القسم</a:t>
            </a:r>
          </a:p>
          <a:p>
            <a:pPr algn="ctr" rtl="true">
              <a:lnSpc>
                <a:spcPts val="3324"/>
              </a:lnSpc>
              <a:spcBef>
                <a:spcPct val="0"/>
              </a:spcBef>
            </a:pPr>
          </a:p>
          <a:p>
            <a:pPr algn="ctr" rtl="true">
              <a:lnSpc>
                <a:spcPts val="3324"/>
              </a:lnSpc>
              <a:spcBef>
                <a:spcPct val="0"/>
              </a:spcBef>
            </a:pPr>
            <a:r>
              <a:rPr lang="ar-EG" sz="255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تحليل احتياجات المؤسسة من القوى العاملة.</a:t>
            </a:r>
          </a:p>
          <a:p>
            <a:pPr algn="ctr" rtl="true">
              <a:lnSpc>
                <a:spcPts val="3324"/>
              </a:lnSpc>
              <a:spcBef>
                <a:spcPct val="0"/>
              </a:spcBef>
            </a:pPr>
            <a:r>
              <a:rPr lang="ar-EG" sz="255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وضع خطط لتوظيف وتطوير الكوادر.</a:t>
            </a:r>
          </a:p>
          <a:p>
            <a:pPr algn="ctr" rtl="true">
              <a:lnSpc>
                <a:spcPts val="3324"/>
              </a:lnSpc>
              <a:spcBef>
                <a:spcPct val="0"/>
              </a:spcBef>
            </a:pPr>
          </a:p>
          <a:p>
            <a:pPr algn="ctr">
              <a:lnSpc>
                <a:spcPts val="3324"/>
              </a:lnSpc>
              <a:spcBef>
                <a:spcPct val="0"/>
              </a:spcBef>
            </a:pPr>
          </a:p>
          <a:p>
            <a:pPr algn="ctr">
              <a:lnSpc>
                <a:spcPts val="3324"/>
              </a:lnSpc>
              <a:spcBef>
                <a:spcPct val="0"/>
              </a:spcBef>
            </a:pPr>
          </a:p>
          <a:p>
            <a:pPr algn="ctr">
              <a:lnSpc>
                <a:spcPts val="3324"/>
              </a:lnSpc>
              <a:spcBef>
                <a:spcPct val="0"/>
              </a:spcBef>
            </a:pPr>
          </a:p>
          <a:p>
            <a:pPr algn="ctr" rtl="true">
              <a:lnSpc>
                <a:spcPts val="3324"/>
              </a:lnSpc>
              <a:spcBef>
                <a:spcPct val="0"/>
              </a:spcBef>
            </a:pPr>
            <a:r>
              <a:rPr lang="ar-EG" sz="2557">
                <a:solidFill>
                  <a:srgbClr val="E6174B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الهدف:</a:t>
            </a:r>
            <a:r>
              <a:rPr lang="ar-EG" sz="255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 ضمان توفر العدد المناسب من الموظفين بالمهارات المطلوبة.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54333" y="1118240"/>
            <a:ext cx="10206379" cy="634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131"/>
              </a:lnSpc>
              <a:spcBef>
                <a:spcPct val="0"/>
              </a:spcBef>
            </a:pPr>
            <a:r>
              <a:rPr lang="ar-EG" sz="394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التخطيط للقوى العاملة (</a:t>
            </a:r>
            <a:r>
              <a:rPr lang="en-US" sz="394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Workforce Planning</a:t>
            </a:r>
            <a:r>
              <a:rPr lang="ar-EG" sz="394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  <a:rtl val="true"/>
              </a:rPr>
              <a:t>)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6756196" y="105978"/>
            <a:ext cx="1466070" cy="1404801"/>
          </a:xfrm>
          <a:custGeom>
            <a:avLst/>
            <a:gdLst/>
            <a:ahLst/>
            <a:cxnLst/>
            <a:rect r="r" b="b" t="t" l="l"/>
            <a:pathLst>
              <a:path h="1404801" w="1466070">
                <a:moveTo>
                  <a:pt x="0" y="0"/>
                </a:moveTo>
                <a:lnTo>
                  <a:pt x="1466070" y="0"/>
                </a:lnTo>
                <a:lnTo>
                  <a:pt x="1466070" y="1404801"/>
                </a:lnTo>
                <a:lnTo>
                  <a:pt x="0" y="1404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DAGOdhD6bhs</dc:identifier>
  <dcterms:modified xsi:type="dcterms:W3CDTF">2011-08-01T06:04:30Z</dcterms:modified>
  <cp:revision>1</cp:revision>
  <dc:title>اقسام الموارد البشريه</dc:title>
</cp:coreProperties>
</file>