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iro Extra-Light" charset="1" panose="00000300000000000000"/>
      <p:regular r:id="rId16"/>
    </p:embeddedFont>
    <p:embeddedFont>
      <p:font typeface="Changa SemiBold" charset="1" panose="00000700000000000000"/>
      <p:regular r:id="rId17"/>
    </p:embeddedFont>
    <p:embeddedFont>
      <p:font typeface="Changa SemiBold Bold" charset="1" panose="00000800000000000000"/>
      <p:regular r:id="rId18"/>
    </p:embeddedFont>
    <p:embeddedFont>
      <p:font typeface="Cairo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10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4.png" Type="http://schemas.openxmlformats.org/officeDocument/2006/relationships/image"/><Relationship Id="rId6" Target="../media/image3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883151" y="6807203"/>
            <a:ext cx="1495730" cy="1417204"/>
          </a:xfrm>
          <a:custGeom>
            <a:avLst/>
            <a:gdLst/>
            <a:ahLst/>
            <a:cxnLst/>
            <a:rect r="r" b="b" t="t" l="l"/>
            <a:pathLst>
              <a:path h="1417204" w="1495730">
                <a:moveTo>
                  <a:pt x="1495730" y="0"/>
                </a:moveTo>
                <a:lnTo>
                  <a:pt x="0" y="0"/>
                </a:lnTo>
                <a:lnTo>
                  <a:pt x="0" y="1417204"/>
                </a:lnTo>
                <a:lnTo>
                  <a:pt x="1495730" y="1417204"/>
                </a:lnTo>
                <a:lnTo>
                  <a:pt x="149573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6314306">
            <a:off x="11594624" y="-5870413"/>
            <a:ext cx="9681882" cy="9258300"/>
          </a:xfrm>
          <a:custGeom>
            <a:avLst/>
            <a:gdLst/>
            <a:ahLst/>
            <a:cxnLst/>
            <a:rect r="r" b="b" t="t" l="l"/>
            <a:pathLst>
              <a:path h="9258300" w="9681882">
                <a:moveTo>
                  <a:pt x="9681883" y="0"/>
                </a:moveTo>
                <a:lnTo>
                  <a:pt x="0" y="0"/>
                </a:lnTo>
                <a:lnTo>
                  <a:pt x="0" y="9258300"/>
                </a:lnTo>
                <a:lnTo>
                  <a:pt x="9681883" y="9258300"/>
                </a:lnTo>
                <a:lnTo>
                  <a:pt x="9681883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934388" y="3914169"/>
            <a:ext cx="3613780" cy="3455678"/>
          </a:xfrm>
          <a:custGeom>
            <a:avLst/>
            <a:gdLst/>
            <a:ahLst/>
            <a:cxnLst/>
            <a:rect r="r" b="b" t="t" l="l"/>
            <a:pathLst>
              <a:path h="3455678" w="3613780">
                <a:moveTo>
                  <a:pt x="3613780" y="0"/>
                </a:moveTo>
                <a:lnTo>
                  <a:pt x="0" y="0"/>
                </a:lnTo>
                <a:lnTo>
                  <a:pt x="0" y="3455678"/>
                </a:lnTo>
                <a:lnTo>
                  <a:pt x="3613780" y="3455678"/>
                </a:lnTo>
                <a:lnTo>
                  <a:pt x="361378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785303" y="8724783"/>
            <a:ext cx="7650262" cy="533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4479"/>
              </a:lnSpc>
              <a:spcBef>
                <a:spcPct val="0"/>
              </a:spcBef>
            </a:pPr>
            <a:r>
              <a:rPr lang="ar-EG" sz="3199">
                <a:solidFill>
                  <a:srgbClr val="FFFFFF"/>
                </a:solidFill>
                <a:latin typeface="Cairo Extra-Light"/>
                <a:ea typeface="Cairo Extra-Light"/>
                <a:cs typeface="Cairo Extra-Light"/>
                <a:sym typeface="Cairo Extra-Light"/>
                <a:rtl val="true"/>
              </a:rPr>
              <a:t>ميعاد العواد 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-10336776">
            <a:off x="4781184" y="8270936"/>
            <a:ext cx="7677781" cy="6833225"/>
          </a:xfrm>
          <a:custGeom>
            <a:avLst/>
            <a:gdLst/>
            <a:ahLst/>
            <a:cxnLst/>
            <a:rect r="r" b="b" t="t" l="l"/>
            <a:pathLst>
              <a:path h="6833225" w="7677781">
                <a:moveTo>
                  <a:pt x="7677781" y="0"/>
                </a:moveTo>
                <a:lnTo>
                  <a:pt x="0" y="0"/>
                </a:lnTo>
                <a:lnTo>
                  <a:pt x="0" y="6833225"/>
                </a:lnTo>
                <a:lnTo>
                  <a:pt x="7677781" y="6833225"/>
                </a:lnTo>
                <a:lnTo>
                  <a:pt x="7677781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62576" y="31976"/>
            <a:ext cx="1993448" cy="1993448"/>
          </a:xfrm>
          <a:custGeom>
            <a:avLst/>
            <a:gdLst/>
            <a:ahLst/>
            <a:cxnLst/>
            <a:rect r="r" b="b" t="t" l="l"/>
            <a:pathLst>
              <a:path h="1993448" w="1993448">
                <a:moveTo>
                  <a:pt x="0" y="0"/>
                </a:moveTo>
                <a:lnTo>
                  <a:pt x="1993448" y="0"/>
                </a:lnTo>
                <a:lnTo>
                  <a:pt x="1993448" y="1993448"/>
                </a:lnTo>
                <a:lnTo>
                  <a:pt x="0" y="19934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71476" y="3371031"/>
            <a:ext cx="10445515" cy="343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5427"/>
              </a:lnSpc>
            </a:pPr>
          </a:p>
          <a:p>
            <a:pPr algn="r" rtl="true">
              <a:lnSpc>
                <a:spcPts val="5427"/>
              </a:lnSpc>
            </a:pPr>
          </a:p>
          <a:p>
            <a:pPr algn="r" rtl="true">
              <a:lnSpc>
                <a:spcPts val="5427"/>
              </a:lnSpc>
            </a:pPr>
            <a:r>
              <a:rPr lang="ar-EG" sz="4522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يعتمد على مجموعة من الاستراتيجيات والممارسات التي تهدف إلى تعزيز فعاليتها وكفاءتها في تحقيق أهدافها المجتمعية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60584" y="1731212"/>
            <a:ext cx="9565355" cy="968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837"/>
              </a:lnSpc>
              <a:spcBef>
                <a:spcPct val="0"/>
              </a:spcBef>
            </a:pPr>
            <a:r>
              <a:rPr lang="ar-EG" sz="6531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تطوير الجمعيات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6682741">
            <a:off x="12352188" y="2680287"/>
            <a:ext cx="7698066" cy="9583902"/>
          </a:xfrm>
          <a:custGeom>
            <a:avLst/>
            <a:gdLst/>
            <a:ahLst/>
            <a:cxnLst/>
            <a:rect r="r" b="b" t="t" l="l"/>
            <a:pathLst>
              <a:path h="9583902" w="7698066">
                <a:moveTo>
                  <a:pt x="7698066" y="0"/>
                </a:moveTo>
                <a:lnTo>
                  <a:pt x="0" y="0"/>
                </a:lnTo>
                <a:lnTo>
                  <a:pt x="0" y="9583902"/>
                </a:lnTo>
                <a:lnTo>
                  <a:pt x="7698066" y="9583902"/>
                </a:lnTo>
                <a:lnTo>
                  <a:pt x="7698066" y="0"/>
                </a:lnTo>
                <a:close/>
              </a:path>
            </a:pathLst>
          </a:custGeom>
          <a:blipFill>
            <a:blip r:embed="rId4"/>
            <a:stretch>
              <a:fillRect l="0" t="0" r="-753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22797" y="2529221"/>
            <a:ext cx="14889162" cy="597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4320"/>
              </a:lnSpc>
            </a:pPr>
          </a:p>
          <a:p>
            <a:pPr algn="r" rtl="true" marL="777242" indent="-388621" lvl="1">
              <a:lnSpc>
                <a:spcPts val="4320"/>
              </a:lnSpc>
              <a:buFont typeface="Arial"/>
              <a:buChar char="•"/>
            </a:pPr>
            <a:r>
              <a:rPr lang="ar-EG" sz="3600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الشفافية المالية:</a:t>
            </a:r>
            <a:r>
              <a:rPr lang="ar-EG" sz="3600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نشر التقارير المالية وتوضي</a:t>
            </a:r>
            <a:r>
              <a:rPr lang="ar-EG" sz="3600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ح كيفية استخدام الأموال المجمعة مما يزيد من ثقة المتبرعين والمجتمع.</a:t>
            </a:r>
          </a:p>
          <a:p>
            <a:pPr algn="r" rtl="true" marL="777242" indent="-388621" lvl="1">
              <a:lnSpc>
                <a:spcPts val="4320"/>
              </a:lnSpc>
              <a:buFont typeface="Arial"/>
              <a:buChar char="•"/>
            </a:pPr>
          </a:p>
          <a:p>
            <a:pPr algn="r" rtl="true" marL="777242" indent="-388621" lvl="1">
              <a:lnSpc>
                <a:spcPts val="4320"/>
              </a:lnSpc>
              <a:buFont typeface="Arial"/>
              <a:buChar char="•"/>
            </a:pPr>
            <a:r>
              <a:rPr lang="ar-EG" sz="3600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المساءلة:</a:t>
            </a:r>
            <a:r>
              <a:rPr lang="ar-EG" sz="3600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إنشاء آليات للمساءلة تضمن أن الجمعية تعمل بكفاءة وفعالية ووفقًا لمبادئها وقيمها.</a:t>
            </a:r>
          </a:p>
          <a:p>
            <a:pPr algn="r" rtl="true">
              <a:lnSpc>
                <a:spcPts val="4320"/>
              </a:lnSpc>
            </a:pPr>
          </a:p>
          <a:p>
            <a:pPr algn="r" rtl="true">
              <a:lnSpc>
                <a:spcPts val="4320"/>
              </a:lnSpc>
            </a:pPr>
            <a:r>
              <a:rPr lang="ar-EG" sz="3600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ب</a:t>
            </a:r>
            <a:r>
              <a:rPr lang="ar-EG" sz="3600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اتباع هذه الاستراتيجيات، يمكن للجمعيات أن تطور من نفسها وتزيد من تأثيرها الإيجابي في المجتمع، مما يساهم في تحقيق الأهداف الإنسانية والاجتماعية التي تسعى إليها.</a:t>
            </a:r>
          </a:p>
          <a:p>
            <a:pPr algn="r" rtl="true">
              <a:lnSpc>
                <a:spcPts val="4320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6658560" y="9029700"/>
            <a:ext cx="600740" cy="228600"/>
            <a:chOff x="0" y="0"/>
            <a:chExt cx="800987" cy="30480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4620" y="68638"/>
              <a:ext cx="167524" cy="167524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 flipH="tru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4928504" y="0"/>
                      <a:pt x="6350000" y="1421496"/>
                      <a:pt x="6350000" y="3175000"/>
                    </a:cubicBezTo>
                    <a:cubicBezTo>
                      <a:pt x="6350000" y="4928504"/>
                      <a:pt x="4928504" y="6350000"/>
                      <a:pt x="3175000" y="6350000"/>
                    </a:cubicBezTo>
                    <a:cubicBezTo>
                      <a:pt x="1421496" y="6350000"/>
                      <a:pt x="0" y="4928504"/>
                      <a:pt x="0" y="3175000"/>
                    </a:cubicBezTo>
                    <a:cubicBezTo>
                      <a:pt x="0" y="1421496"/>
                      <a:pt x="1421496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-360750" y="0"/>
              <a:ext cx="304800" cy="304800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tru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4928504" y="0"/>
                      <a:pt x="6350000" y="1421496"/>
                      <a:pt x="6350000" y="3175000"/>
                    </a:cubicBezTo>
                    <a:cubicBezTo>
                      <a:pt x="6350000" y="4928504"/>
                      <a:pt x="4928504" y="6350000"/>
                      <a:pt x="3175000" y="6350000"/>
                    </a:cubicBezTo>
                    <a:cubicBezTo>
                      <a:pt x="1421496" y="6350000"/>
                      <a:pt x="0" y="4928504"/>
                      <a:pt x="0" y="3175000"/>
                    </a:cubicBezTo>
                    <a:cubicBezTo>
                      <a:pt x="0" y="1421496"/>
                      <a:pt x="1421496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272713" y="68638"/>
              <a:ext cx="167524" cy="16752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tru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4928504" y="0"/>
                      <a:pt x="6350000" y="1421496"/>
                      <a:pt x="6350000" y="3175000"/>
                    </a:cubicBezTo>
                    <a:cubicBezTo>
                      <a:pt x="6350000" y="4928504"/>
                      <a:pt x="4928504" y="6350000"/>
                      <a:pt x="3175000" y="6350000"/>
                    </a:cubicBezTo>
                    <a:cubicBezTo>
                      <a:pt x="1421496" y="6350000"/>
                      <a:pt x="0" y="4928504"/>
                      <a:pt x="0" y="3175000"/>
                    </a:cubicBezTo>
                    <a:cubicBezTo>
                      <a:pt x="0" y="1421496"/>
                      <a:pt x="1421496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Freeform 12" id="12"/>
          <p:cNvSpPr/>
          <p:nvPr/>
        </p:nvSpPr>
        <p:spPr>
          <a:xfrm flipH="true" flipV="false" rot="9694126">
            <a:off x="11872335" y="6566430"/>
            <a:ext cx="1775929" cy="1698232"/>
          </a:xfrm>
          <a:custGeom>
            <a:avLst/>
            <a:gdLst/>
            <a:ahLst/>
            <a:cxnLst/>
            <a:rect r="r" b="b" t="t" l="l"/>
            <a:pathLst>
              <a:path h="1698232" w="1775929">
                <a:moveTo>
                  <a:pt x="1775929" y="0"/>
                </a:moveTo>
                <a:lnTo>
                  <a:pt x="0" y="0"/>
                </a:lnTo>
                <a:lnTo>
                  <a:pt x="0" y="1698231"/>
                </a:lnTo>
                <a:lnTo>
                  <a:pt x="1775929" y="1698231"/>
                </a:lnTo>
                <a:lnTo>
                  <a:pt x="1775929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622972" y="1028700"/>
            <a:ext cx="8137328" cy="788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322"/>
              </a:lnSpc>
              <a:spcBef>
                <a:spcPct val="0"/>
              </a:spcBef>
            </a:pPr>
            <a:r>
              <a:rPr lang="ar-EG" sz="5268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الشفافية والمساءلة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6561739" y="31976"/>
            <a:ext cx="1665710" cy="1665710"/>
          </a:xfrm>
          <a:custGeom>
            <a:avLst/>
            <a:gdLst/>
            <a:ahLst/>
            <a:cxnLst/>
            <a:rect r="r" b="b" t="t" l="l"/>
            <a:pathLst>
              <a:path h="1665710" w="1665710">
                <a:moveTo>
                  <a:pt x="0" y="0"/>
                </a:moveTo>
                <a:lnTo>
                  <a:pt x="1665710" y="0"/>
                </a:lnTo>
                <a:lnTo>
                  <a:pt x="1665710" y="1665710"/>
                </a:lnTo>
                <a:lnTo>
                  <a:pt x="0" y="1665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5131098" y="-2047397"/>
            <a:ext cx="5256167" cy="4677989"/>
          </a:xfrm>
          <a:custGeom>
            <a:avLst/>
            <a:gdLst/>
            <a:ahLst/>
            <a:cxnLst/>
            <a:rect r="r" b="b" t="t" l="l"/>
            <a:pathLst>
              <a:path h="4677989" w="5256167">
                <a:moveTo>
                  <a:pt x="5256168" y="0"/>
                </a:moveTo>
                <a:lnTo>
                  <a:pt x="0" y="0"/>
                </a:lnTo>
                <a:lnTo>
                  <a:pt x="0" y="4677989"/>
                </a:lnTo>
                <a:lnTo>
                  <a:pt x="5256168" y="4677989"/>
                </a:lnTo>
                <a:lnTo>
                  <a:pt x="5256168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3606398" y="3113217"/>
            <a:ext cx="8278095" cy="9583902"/>
          </a:xfrm>
          <a:custGeom>
            <a:avLst/>
            <a:gdLst/>
            <a:ahLst/>
            <a:cxnLst/>
            <a:rect r="r" b="b" t="t" l="l"/>
            <a:pathLst>
              <a:path h="9583902" w="8278095">
                <a:moveTo>
                  <a:pt x="8278096" y="0"/>
                </a:moveTo>
                <a:lnTo>
                  <a:pt x="0" y="0"/>
                </a:lnTo>
                <a:lnTo>
                  <a:pt x="0" y="9583902"/>
                </a:lnTo>
                <a:lnTo>
                  <a:pt x="8278096" y="9583902"/>
                </a:lnTo>
                <a:lnTo>
                  <a:pt x="827809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2309401">
            <a:off x="300600" y="89775"/>
            <a:ext cx="1917518" cy="2219992"/>
          </a:xfrm>
          <a:custGeom>
            <a:avLst/>
            <a:gdLst/>
            <a:ahLst/>
            <a:cxnLst/>
            <a:rect r="r" b="b" t="t" l="l"/>
            <a:pathLst>
              <a:path h="2219992" w="1917518">
                <a:moveTo>
                  <a:pt x="1917518" y="0"/>
                </a:moveTo>
                <a:lnTo>
                  <a:pt x="0" y="0"/>
                </a:lnTo>
                <a:lnTo>
                  <a:pt x="0" y="2219992"/>
                </a:lnTo>
                <a:lnTo>
                  <a:pt x="1917518" y="2219992"/>
                </a:lnTo>
                <a:lnTo>
                  <a:pt x="1917518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3172" y="3122742"/>
            <a:ext cx="14233383" cy="3940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3929"/>
              </a:lnSpc>
            </a:pPr>
          </a:p>
          <a:p>
            <a:pPr algn="r" rtl="true" marL="706919" indent="-353460" lvl="1">
              <a:lnSpc>
                <a:spcPts val="3929"/>
              </a:lnSpc>
              <a:buFont typeface="Arial"/>
              <a:buChar char="•"/>
            </a:pPr>
            <a:r>
              <a:rPr lang="ar-EG" sz="3274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رؤية ورسالة واضحة:</a:t>
            </a:r>
            <a:r>
              <a:rPr lang="ar-EG" sz="3274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</a:t>
            </a:r>
            <a:r>
              <a:rPr lang="ar-EG" sz="3274">
                <a:solidFill>
                  <a:srgbClr val="000000"/>
                </a:solidFill>
                <a:latin typeface="Changa SemiBold Bold"/>
                <a:ea typeface="Changa SemiBold Bold"/>
                <a:cs typeface="Changa SemiBold Bold"/>
                <a:sym typeface="Changa SemiBold Bold"/>
                <a:rtl val="true"/>
              </a:rPr>
              <a:t>يجب أن تكون رؤية الجمعية ورسالتها واضحة، حيث تحدد الاتجاه العام للجمعية وما تسعى لتحقيقه في المجتمع.</a:t>
            </a:r>
          </a:p>
          <a:p>
            <a:pPr algn="r" rtl="true">
              <a:lnSpc>
                <a:spcPts val="3929"/>
              </a:lnSpc>
            </a:pPr>
          </a:p>
          <a:p>
            <a:pPr algn="r" rtl="true">
              <a:lnSpc>
                <a:spcPts val="3929"/>
              </a:lnSpc>
            </a:pPr>
          </a:p>
          <a:p>
            <a:pPr algn="r" rtl="true" marL="706919" indent="-353460" lvl="1">
              <a:lnSpc>
                <a:spcPts val="3929"/>
              </a:lnSpc>
              <a:buFont typeface="Arial"/>
              <a:buChar char="•"/>
            </a:pPr>
            <a:r>
              <a:rPr lang="ar-EG" sz="3274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أهداف استراتيجية:</a:t>
            </a:r>
            <a:r>
              <a:rPr lang="ar-EG" sz="3274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تحديد أهداف قصيرة وطويلة المدى يسهم في توجيه أنشطة الجمعية بشكل منظم وفعّال.</a:t>
            </a:r>
          </a:p>
          <a:p>
            <a:pPr algn="r" rtl="true">
              <a:lnSpc>
                <a:spcPts val="392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529529" y="1104521"/>
            <a:ext cx="8485278" cy="853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045"/>
              </a:lnSpc>
              <a:spcBef>
                <a:spcPct val="0"/>
              </a:spcBef>
            </a:pPr>
            <a:r>
              <a:rPr lang="ar-EG" sz="5032">
                <a:solidFill>
                  <a:srgbClr val="000000"/>
                </a:solidFill>
                <a:latin typeface="Cairo Bold"/>
                <a:ea typeface="Cairo Bold"/>
                <a:cs typeface="Cairo Bold"/>
                <a:sym typeface="Cairo Bold"/>
                <a:rtl val="true"/>
              </a:rPr>
              <a:t>تحديد الأهداف والرؤية بوضوح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709232" y="31976"/>
            <a:ext cx="1546792" cy="1546792"/>
          </a:xfrm>
          <a:custGeom>
            <a:avLst/>
            <a:gdLst/>
            <a:ahLst/>
            <a:cxnLst/>
            <a:rect r="r" b="b" t="t" l="l"/>
            <a:pathLst>
              <a:path h="1546792" w="1546792">
                <a:moveTo>
                  <a:pt x="0" y="0"/>
                </a:moveTo>
                <a:lnTo>
                  <a:pt x="1546792" y="0"/>
                </a:lnTo>
                <a:lnTo>
                  <a:pt x="1546792" y="1546792"/>
                </a:lnTo>
                <a:lnTo>
                  <a:pt x="0" y="15467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505848" y="-66799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7" y="0"/>
                </a:moveTo>
                <a:lnTo>
                  <a:pt x="0" y="0"/>
                </a:lnTo>
                <a:lnTo>
                  <a:pt x="0" y="10818505"/>
                </a:lnTo>
                <a:lnTo>
                  <a:pt x="19232897" y="10818505"/>
                </a:lnTo>
                <a:lnTo>
                  <a:pt x="192328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15297" y="978441"/>
            <a:ext cx="8860050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644"/>
              </a:lnSpc>
            </a:pPr>
            <a:r>
              <a:rPr lang="ar-EG" sz="4703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بناء قدرات الأعضاء</a:t>
            </a:r>
          </a:p>
          <a:p>
            <a:pPr algn="r" rtl="true">
              <a:lnSpc>
                <a:spcPts val="4204"/>
              </a:lnSpc>
            </a:pPr>
          </a:p>
          <a:p>
            <a:pPr algn="r" rtl="true">
              <a:lnSpc>
                <a:spcPts val="4204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-6314306">
            <a:off x="-2637179" y="-2242339"/>
            <a:ext cx="9681882" cy="9258300"/>
          </a:xfrm>
          <a:custGeom>
            <a:avLst/>
            <a:gdLst/>
            <a:ahLst/>
            <a:cxnLst/>
            <a:rect r="r" b="b" t="t" l="l"/>
            <a:pathLst>
              <a:path h="9258300" w="9681882">
                <a:moveTo>
                  <a:pt x="9681882" y="0"/>
                </a:moveTo>
                <a:lnTo>
                  <a:pt x="0" y="0"/>
                </a:lnTo>
                <a:lnTo>
                  <a:pt x="0" y="9258300"/>
                </a:lnTo>
                <a:lnTo>
                  <a:pt x="9681882" y="9258300"/>
                </a:lnTo>
                <a:lnTo>
                  <a:pt x="96818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146362" y="6455979"/>
            <a:ext cx="2350124" cy="3636556"/>
          </a:xfrm>
          <a:custGeom>
            <a:avLst/>
            <a:gdLst/>
            <a:ahLst/>
            <a:cxnLst/>
            <a:rect r="r" b="b" t="t" l="l"/>
            <a:pathLst>
              <a:path h="3636556" w="2350124">
                <a:moveTo>
                  <a:pt x="2350124" y="0"/>
                </a:moveTo>
                <a:lnTo>
                  <a:pt x="0" y="0"/>
                </a:lnTo>
                <a:lnTo>
                  <a:pt x="0" y="3636556"/>
                </a:lnTo>
                <a:lnTo>
                  <a:pt x="2350124" y="3636556"/>
                </a:lnTo>
                <a:lnTo>
                  <a:pt x="2350124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6937" y="3056454"/>
            <a:ext cx="17831063" cy="306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22"/>
              </a:lnSpc>
              <a:spcBef>
                <a:spcPct val="0"/>
              </a:spcBef>
            </a:pPr>
            <a:r>
              <a:rPr lang="ar-EG" sz="2935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التدريب والتأهيل:</a:t>
            </a:r>
            <a:r>
              <a:rPr lang="ar-EG" sz="2935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تقديم دورات تدريبية وورش عمل للأعضاء والمشرفين لرفع مستوى المعرفة والمهارات المطلوبة في إدارة المشاريع، التمويل، التواصل، والعمل الجماعي.</a:t>
            </a:r>
          </a:p>
          <a:p>
            <a:pPr algn="ctr" rtl="true">
              <a:lnSpc>
                <a:spcPts val="3522"/>
              </a:lnSpc>
              <a:spcBef>
                <a:spcPct val="0"/>
              </a:spcBef>
            </a:pPr>
          </a:p>
          <a:p>
            <a:pPr algn="ctr">
              <a:lnSpc>
                <a:spcPts val="3522"/>
              </a:lnSpc>
              <a:spcBef>
                <a:spcPct val="0"/>
              </a:spcBef>
            </a:pPr>
          </a:p>
          <a:p>
            <a:pPr algn="ctr">
              <a:lnSpc>
                <a:spcPts val="3522"/>
              </a:lnSpc>
              <a:spcBef>
                <a:spcPct val="0"/>
              </a:spcBef>
            </a:pPr>
          </a:p>
          <a:p>
            <a:pPr algn="ctr" rtl="true">
              <a:lnSpc>
                <a:spcPts val="3522"/>
              </a:lnSpc>
              <a:spcBef>
                <a:spcPct val="0"/>
              </a:spcBef>
            </a:pPr>
          </a:p>
          <a:p>
            <a:pPr algn="ctr" rtl="true">
              <a:lnSpc>
                <a:spcPts val="3522"/>
              </a:lnSpc>
              <a:spcBef>
                <a:spcPct val="0"/>
              </a:spcBef>
            </a:pPr>
            <a:r>
              <a:rPr lang="ar-EG" sz="2935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التطوير المستمر:</a:t>
            </a:r>
            <a:r>
              <a:rPr lang="ar-EG" sz="2935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تشجيع التعلم المستمر للأعضاء لضمان مواكبة التطورات الجديدة في مجال العمل الاجتماعي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573832" y="31976"/>
            <a:ext cx="1682191" cy="1682191"/>
          </a:xfrm>
          <a:custGeom>
            <a:avLst/>
            <a:gdLst/>
            <a:ahLst/>
            <a:cxnLst/>
            <a:rect r="r" b="b" t="t" l="l"/>
            <a:pathLst>
              <a:path h="1682191" w="1682191">
                <a:moveTo>
                  <a:pt x="0" y="0"/>
                </a:moveTo>
                <a:lnTo>
                  <a:pt x="1682192" y="0"/>
                </a:lnTo>
                <a:lnTo>
                  <a:pt x="1682192" y="1682192"/>
                </a:lnTo>
                <a:lnTo>
                  <a:pt x="0" y="16821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255353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4525034">
            <a:off x="17566396" y="5948393"/>
            <a:ext cx="4048735" cy="4841536"/>
          </a:xfrm>
          <a:custGeom>
            <a:avLst/>
            <a:gdLst/>
            <a:ahLst/>
            <a:cxnLst/>
            <a:rect r="r" b="b" t="t" l="l"/>
            <a:pathLst>
              <a:path h="4841536" w="4048735">
                <a:moveTo>
                  <a:pt x="4048734" y="0"/>
                </a:moveTo>
                <a:lnTo>
                  <a:pt x="0" y="0"/>
                </a:lnTo>
                <a:lnTo>
                  <a:pt x="0" y="4841536"/>
                </a:lnTo>
                <a:lnTo>
                  <a:pt x="4048734" y="4841536"/>
                </a:lnTo>
                <a:lnTo>
                  <a:pt x="4048734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2414195" y="-940012"/>
            <a:ext cx="6626393" cy="6336488"/>
          </a:xfrm>
          <a:custGeom>
            <a:avLst/>
            <a:gdLst/>
            <a:ahLst/>
            <a:cxnLst/>
            <a:rect r="r" b="b" t="t" l="l"/>
            <a:pathLst>
              <a:path h="6336488" w="6626393">
                <a:moveTo>
                  <a:pt x="6626393" y="0"/>
                </a:moveTo>
                <a:lnTo>
                  <a:pt x="0" y="0"/>
                </a:lnTo>
                <a:lnTo>
                  <a:pt x="0" y="6336488"/>
                </a:lnTo>
                <a:lnTo>
                  <a:pt x="6626393" y="6336488"/>
                </a:lnTo>
                <a:lnTo>
                  <a:pt x="6626393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7393959" y="6346955"/>
            <a:ext cx="1495730" cy="1417204"/>
          </a:xfrm>
          <a:custGeom>
            <a:avLst/>
            <a:gdLst/>
            <a:ahLst/>
            <a:cxnLst/>
            <a:rect r="r" b="b" t="t" l="l"/>
            <a:pathLst>
              <a:path h="1417204" w="1495730">
                <a:moveTo>
                  <a:pt x="1495729" y="0"/>
                </a:moveTo>
                <a:lnTo>
                  <a:pt x="0" y="0"/>
                </a:lnTo>
                <a:lnTo>
                  <a:pt x="0" y="1417204"/>
                </a:lnTo>
                <a:lnTo>
                  <a:pt x="1495729" y="1417204"/>
                </a:lnTo>
                <a:lnTo>
                  <a:pt x="1495729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7732" y="3329371"/>
            <a:ext cx="15816630" cy="3171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632"/>
              </a:lnSpc>
              <a:spcBef>
                <a:spcPct val="0"/>
              </a:spcBef>
            </a:pPr>
          </a:p>
          <a:p>
            <a:pPr algn="ctr" rtl="true">
              <a:lnSpc>
                <a:spcPts val="3632"/>
              </a:lnSpc>
              <a:spcBef>
                <a:spcPct val="0"/>
              </a:spcBef>
            </a:pPr>
          </a:p>
          <a:p>
            <a:pPr algn="ctr" rtl="true">
              <a:lnSpc>
                <a:spcPts val="3632"/>
              </a:lnSpc>
              <a:spcBef>
                <a:spcPct val="0"/>
              </a:spcBef>
            </a:pPr>
            <a:r>
              <a:rPr lang="ar-EG" sz="3026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توضيح الأدوار والمسؤوليات: </a:t>
            </a:r>
            <a:r>
              <a:rPr lang="ar-EG" sz="3026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توزيع واضح للمسؤوليات بين الأعضاء واللجان لضمان فاعلية العمل وعدم التداخل</a:t>
            </a:r>
          </a:p>
          <a:p>
            <a:pPr algn="ctr" rtl="true">
              <a:lnSpc>
                <a:spcPts val="3632"/>
              </a:lnSpc>
              <a:spcBef>
                <a:spcPct val="0"/>
              </a:spcBef>
            </a:pPr>
          </a:p>
          <a:p>
            <a:pPr algn="ctr" rtl="true">
              <a:lnSpc>
                <a:spcPts val="3632"/>
              </a:lnSpc>
              <a:spcBef>
                <a:spcPct val="0"/>
              </a:spcBef>
            </a:pPr>
          </a:p>
          <a:p>
            <a:pPr algn="ctr" rtl="true">
              <a:lnSpc>
                <a:spcPts val="3632"/>
              </a:lnSpc>
              <a:spcBef>
                <a:spcPct val="0"/>
              </a:spcBef>
            </a:pPr>
            <a:r>
              <a:rPr lang="ar-EG" sz="3026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إدارة فعّالة</a:t>
            </a:r>
            <a:r>
              <a:rPr lang="ar-EG" sz="3026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: تطوير أنظمة إدارية ومالية متقدمة لتسهيل عمليات الجمعية وزيادة الشفافية.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12198" y="1416461"/>
            <a:ext cx="9047218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949"/>
              </a:lnSpc>
              <a:spcBef>
                <a:spcPct val="0"/>
              </a:spcBef>
            </a:pPr>
            <a:r>
              <a:rPr lang="ar-EG" sz="4124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تحسين الهيكل التنظيمي والإداري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590314" y="31976"/>
            <a:ext cx="1665710" cy="1665710"/>
          </a:xfrm>
          <a:custGeom>
            <a:avLst/>
            <a:gdLst/>
            <a:ahLst/>
            <a:cxnLst/>
            <a:rect r="r" b="b" t="t" l="l"/>
            <a:pathLst>
              <a:path h="1665710" w="1665710">
                <a:moveTo>
                  <a:pt x="0" y="0"/>
                </a:moveTo>
                <a:lnTo>
                  <a:pt x="1665710" y="0"/>
                </a:lnTo>
                <a:lnTo>
                  <a:pt x="1665710" y="1665710"/>
                </a:lnTo>
                <a:lnTo>
                  <a:pt x="0" y="16657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98555" y="1968584"/>
            <a:ext cx="14441667" cy="600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4763"/>
              </a:lnSpc>
            </a:pPr>
          </a:p>
          <a:p>
            <a:pPr algn="r" rtl="true">
              <a:lnSpc>
                <a:spcPts val="4763"/>
              </a:lnSpc>
            </a:pPr>
          </a:p>
          <a:p>
            <a:pPr algn="r" rtl="true" marL="857041" indent="-428521" lvl="1">
              <a:lnSpc>
                <a:spcPts val="4763"/>
              </a:lnSpc>
              <a:buFont typeface="Arial"/>
              <a:buChar char="•"/>
            </a:pPr>
            <a:r>
              <a:rPr lang="ar-EG" sz="3969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تنويع مصادر التمويل</a:t>
            </a:r>
            <a:r>
              <a:rPr lang="ar-EG" sz="396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: البحث عن مصادر تمويل متنوعة مثل التبرعات، الشراكات مع القطاع الخاص، والتمويل الحكومي، بالإضافة إلى استثمارات مستدامة.</a:t>
            </a:r>
          </a:p>
          <a:p>
            <a:pPr algn="r" rtl="true">
              <a:lnSpc>
                <a:spcPts val="4763"/>
              </a:lnSpc>
            </a:pPr>
          </a:p>
          <a:p>
            <a:pPr algn="r" rtl="true" marL="857041" indent="-428521" lvl="1">
              <a:lnSpc>
                <a:spcPts val="4763"/>
              </a:lnSpc>
              <a:buFont typeface="Arial"/>
              <a:buChar char="•"/>
            </a:pPr>
            <a:r>
              <a:rPr lang="ar-EG" sz="3969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التسويق الاجتماعي</a:t>
            </a:r>
            <a:r>
              <a:rPr lang="ar-EG" sz="396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: تعزيز حضور الجمعية في المجتمع من خلال حملات تسويقية تزيد من الوعي بأنشطتها وتجذب الداعمين والمتبرعين.</a:t>
            </a:r>
          </a:p>
          <a:p>
            <a:pPr algn="r" rtl="true">
              <a:lnSpc>
                <a:spcPts val="476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260245" y="1038225"/>
            <a:ext cx="7232876" cy="749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082"/>
              </a:lnSpc>
              <a:spcBef>
                <a:spcPct val="0"/>
              </a:spcBef>
            </a:pPr>
            <a:r>
              <a:rPr lang="ar-EG" sz="5068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تطوير استراتيجيات التمويل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838400" y="31976"/>
            <a:ext cx="1417624" cy="1417624"/>
          </a:xfrm>
          <a:custGeom>
            <a:avLst/>
            <a:gdLst/>
            <a:ahLst/>
            <a:cxnLst/>
            <a:rect r="r" b="b" t="t" l="l"/>
            <a:pathLst>
              <a:path h="1417624" w="1417624">
                <a:moveTo>
                  <a:pt x="0" y="0"/>
                </a:moveTo>
                <a:lnTo>
                  <a:pt x="1417624" y="0"/>
                </a:lnTo>
                <a:lnTo>
                  <a:pt x="1417624" y="1417624"/>
                </a:lnTo>
                <a:lnTo>
                  <a:pt x="0" y="1417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295772"/>
            <a:ext cx="18288000" cy="365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651"/>
              </a:lnSpc>
              <a:spcBef>
                <a:spcPct val="0"/>
              </a:spcBef>
            </a:pPr>
          </a:p>
          <a:p>
            <a:pPr algn="ctr" rtl="true">
              <a:lnSpc>
                <a:spcPts val="3651"/>
              </a:lnSpc>
              <a:spcBef>
                <a:spcPct val="0"/>
              </a:spcBef>
            </a:pPr>
          </a:p>
          <a:p>
            <a:pPr algn="ctr" rtl="true">
              <a:lnSpc>
                <a:spcPts val="3651"/>
              </a:lnSpc>
              <a:spcBef>
                <a:spcPct val="0"/>
              </a:spcBef>
            </a:pPr>
            <a:r>
              <a:rPr lang="ar-EG" sz="3042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استخدام التكنولوجيا: </a:t>
            </a:r>
            <a:r>
              <a:rPr lang="ar-EG" sz="3042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الاستفادة من الحلول التكنولوجية لتسهيل التواصل، إدارة الموارد، وجمع التبرعات. يمكن استخدام وسائل التواصل الاجتماعي والمواقع الإلكترونية لزيادة التفاعل مع المجتمع.</a:t>
            </a:r>
          </a:p>
          <a:p>
            <a:pPr algn="ctr" rtl="true">
              <a:lnSpc>
                <a:spcPts val="3651"/>
              </a:lnSpc>
              <a:spcBef>
                <a:spcPct val="0"/>
              </a:spcBef>
            </a:pPr>
          </a:p>
          <a:p>
            <a:pPr algn="ctr">
              <a:lnSpc>
                <a:spcPts val="3651"/>
              </a:lnSpc>
              <a:spcBef>
                <a:spcPct val="0"/>
              </a:spcBef>
            </a:pPr>
          </a:p>
          <a:p>
            <a:pPr algn="ctr" rtl="true">
              <a:lnSpc>
                <a:spcPts val="3651"/>
              </a:lnSpc>
              <a:spcBef>
                <a:spcPct val="0"/>
              </a:spcBef>
            </a:pPr>
          </a:p>
          <a:p>
            <a:pPr algn="ctr" rtl="true">
              <a:lnSpc>
                <a:spcPts val="3651"/>
              </a:lnSpc>
              <a:spcBef>
                <a:spcPct val="0"/>
              </a:spcBef>
            </a:pPr>
            <a:r>
              <a:rPr lang="ar-EG" sz="3042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التحول الرقمي:</a:t>
            </a:r>
            <a:r>
              <a:rPr lang="ar-EG" sz="3042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التحول إلى الإدارة الرقمية حيثما أمكن، مثل استخدام الأنظمة المالية الرقمية وإدارة البيانات.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71516" y="31976"/>
            <a:ext cx="1884508" cy="1884508"/>
          </a:xfrm>
          <a:custGeom>
            <a:avLst/>
            <a:gdLst/>
            <a:ahLst/>
            <a:cxnLst/>
            <a:rect r="r" b="b" t="t" l="l"/>
            <a:pathLst>
              <a:path h="1884508" w="1884508">
                <a:moveTo>
                  <a:pt x="0" y="0"/>
                </a:moveTo>
                <a:lnTo>
                  <a:pt x="1884508" y="0"/>
                </a:lnTo>
                <a:lnTo>
                  <a:pt x="1884508" y="1884508"/>
                </a:lnTo>
                <a:lnTo>
                  <a:pt x="0" y="1884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330426" y="1019175"/>
            <a:ext cx="6453543" cy="738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43"/>
              </a:lnSpc>
              <a:spcBef>
                <a:spcPct val="0"/>
              </a:spcBef>
            </a:pPr>
            <a:r>
              <a:rPr lang="ar-EG" sz="486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</a:t>
            </a:r>
            <a:r>
              <a:rPr lang="ar-EG" sz="486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لتكنولوجيا والرقمنة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203594"/>
            <a:ext cx="18288000" cy="380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319"/>
              </a:lnSpc>
              <a:spcBef>
                <a:spcPct val="0"/>
              </a:spcBef>
            </a:pPr>
          </a:p>
          <a:p>
            <a:pPr algn="ctr" rtl="true">
              <a:lnSpc>
                <a:spcPts val="4319"/>
              </a:lnSpc>
              <a:spcBef>
                <a:spcPct val="0"/>
              </a:spcBef>
            </a:pPr>
          </a:p>
          <a:p>
            <a:pPr algn="ctr" rtl="true">
              <a:lnSpc>
                <a:spcPts val="4319"/>
              </a:lnSpc>
              <a:spcBef>
                <a:spcPct val="0"/>
              </a:spcBef>
            </a:pPr>
            <a:r>
              <a:rPr lang="ar-EG" sz="359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الشراكات مع جهات أخرى: إقامة شراكات مع مؤسسات أخرى، سواء كانت جمعيات مشابهة أو جهات حكومية أو خاصة، يمكن أن يوسع نطاق تأثير الجمعية ويزيد من مواردها.</a:t>
            </a:r>
          </a:p>
          <a:p>
            <a:pPr algn="ctr" rtl="true">
              <a:lnSpc>
                <a:spcPts val="4319"/>
              </a:lnSpc>
              <a:spcBef>
                <a:spcPct val="0"/>
              </a:spcBef>
            </a:pPr>
          </a:p>
          <a:p>
            <a:pPr algn="ctr" rtl="true">
              <a:lnSpc>
                <a:spcPts val="4319"/>
              </a:lnSpc>
              <a:spcBef>
                <a:spcPct val="0"/>
              </a:spcBef>
            </a:pPr>
            <a:r>
              <a:rPr lang="ar-EG" sz="359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العمل المشترك: تشجيع العمل المشترك بين الجمعيات لتبادل الخبرات وتحقيق الأهداف المشتركة بفعالية أكبر.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84139" y="1505805"/>
            <a:ext cx="7772650" cy="82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669"/>
              </a:lnSpc>
              <a:spcBef>
                <a:spcPct val="0"/>
              </a:spcBef>
            </a:pPr>
            <a:r>
              <a:rPr lang="ar-EG" sz="5557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التعاون والشراكات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590314" y="31976"/>
            <a:ext cx="1665710" cy="1665710"/>
          </a:xfrm>
          <a:custGeom>
            <a:avLst/>
            <a:gdLst/>
            <a:ahLst/>
            <a:cxnLst/>
            <a:rect r="r" b="b" t="t" l="l"/>
            <a:pathLst>
              <a:path h="1665710" w="1665710">
                <a:moveTo>
                  <a:pt x="0" y="0"/>
                </a:moveTo>
                <a:lnTo>
                  <a:pt x="1665710" y="0"/>
                </a:lnTo>
                <a:lnTo>
                  <a:pt x="1665710" y="1665710"/>
                </a:lnTo>
                <a:lnTo>
                  <a:pt x="0" y="1665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73013" y="3267122"/>
            <a:ext cx="12676504" cy="404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669285" indent="-334642" lvl="1">
              <a:lnSpc>
                <a:spcPts val="3719"/>
              </a:lnSpc>
              <a:buFont typeface="Arial"/>
              <a:buChar char="•"/>
            </a:pPr>
            <a:r>
              <a:rPr lang="ar-EG" sz="3099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مراقبة الأداء</a:t>
            </a:r>
            <a:r>
              <a:rPr lang="ar-EG" sz="309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: وضع نظام متابعة وتقييم دوري لقياس مدى تقدم الجمعية نحو تحقيق أهدافها وتحديد</a:t>
            </a:r>
          </a:p>
          <a:p>
            <a:pPr algn="r" rtl="true">
              <a:lnSpc>
                <a:spcPts val="3719"/>
              </a:lnSpc>
            </a:pPr>
            <a:r>
              <a:rPr lang="ar-EG" sz="309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مجالات التحسين.</a:t>
            </a:r>
          </a:p>
          <a:p>
            <a:pPr algn="r" rtl="true">
              <a:lnSpc>
                <a:spcPts val="3719"/>
              </a:lnSpc>
            </a:pPr>
          </a:p>
          <a:p>
            <a:pPr algn="l">
              <a:lnSpc>
                <a:spcPts val="3719"/>
              </a:lnSpc>
            </a:pPr>
          </a:p>
          <a:p>
            <a:pPr algn="r" rtl="true">
              <a:lnSpc>
                <a:spcPts val="3719"/>
              </a:lnSpc>
            </a:pPr>
          </a:p>
          <a:p>
            <a:pPr algn="r" rtl="true" marL="669285" indent="-334642" lvl="1">
              <a:lnSpc>
                <a:spcPts val="3719"/>
              </a:lnSpc>
              <a:buFont typeface="Arial"/>
              <a:buChar char="•"/>
            </a:pPr>
            <a:r>
              <a:rPr lang="ar-EG" sz="3099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التكيف والتطوير:</a:t>
            </a:r>
            <a:r>
              <a:rPr lang="ar-EG" sz="309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استخدام نتائج التقييم لتطوير خطط جديدة وتحسين الأنشطة والبرامج بناءً على ما تم تعلمه.</a:t>
            </a:r>
          </a:p>
          <a:p>
            <a:pPr algn="r" rtl="true">
              <a:lnSpc>
                <a:spcPts val="252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4525034">
            <a:off x="-938163" y="9041791"/>
            <a:ext cx="2082612" cy="2490417"/>
          </a:xfrm>
          <a:custGeom>
            <a:avLst/>
            <a:gdLst/>
            <a:ahLst/>
            <a:cxnLst/>
            <a:rect r="r" b="b" t="t" l="l"/>
            <a:pathLst>
              <a:path h="2490417" w="2082612">
                <a:moveTo>
                  <a:pt x="2082611" y="0"/>
                </a:moveTo>
                <a:lnTo>
                  <a:pt x="0" y="0"/>
                </a:lnTo>
                <a:lnTo>
                  <a:pt x="0" y="2490418"/>
                </a:lnTo>
                <a:lnTo>
                  <a:pt x="2082611" y="2490418"/>
                </a:lnTo>
                <a:lnTo>
                  <a:pt x="2082611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779313" y="1300828"/>
            <a:ext cx="9893510" cy="832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600"/>
              </a:lnSpc>
              <a:spcBef>
                <a:spcPct val="0"/>
              </a:spcBef>
            </a:pPr>
            <a:r>
              <a:rPr lang="ar-EG" sz="5500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لتقييم والمتابعة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590314" y="31976"/>
            <a:ext cx="1665710" cy="1665710"/>
          </a:xfrm>
          <a:custGeom>
            <a:avLst/>
            <a:gdLst/>
            <a:ahLst/>
            <a:cxnLst/>
            <a:rect r="r" b="b" t="t" l="l"/>
            <a:pathLst>
              <a:path h="1665710" w="1665710">
                <a:moveTo>
                  <a:pt x="0" y="0"/>
                </a:moveTo>
                <a:lnTo>
                  <a:pt x="1665710" y="0"/>
                </a:lnTo>
                <a:lnTo>
                  <a:pt x="1665710" y="1665710"/>
                </a:lnTo>
                <a:lnTo>
                  <a:pt x="0" y="16657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72449" y="-265752"/>
            <a:ext cx="19232897" cy="10818505"/>
          </a:xfrm>
          <a:custGeom>
            <a:avLst/>
            <a:gdLst/>
            <a:ahLst/>
            <a:cxnLst/>
            <a:rect r="r" b="b" t="t" l="l"/>
            <a:pathLst>
              <a:path h="10818505" w="19232897">
                <a:moveTo>
                  <a:pt x="19232898" y="0"/>
                </a:moveTo>
                <a:lnTo>
                  <a:pt x="0" y="0"/>
                </a:lnTo>
                <a:lnTo>
                  <a:pt x="0" y="10818504"/>
                </a:lnTo>
                <a:lnTo>
                  <a:pt x="19232898" y="10818504"/>
                </a:lnTo>
                <a:lnTo>
                  <a:pt x="192328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4340345" y="1974894"/>
            <a:ext cx="10074207" cy="11663337"/>
          </a:xfrm>
          <a:custGeom>
            <a:avLst/>
            <a:gdLst/>
            <a:ahLst/>
            <a:cxnLst/>
            <a:rect r="r" b="b" t="t" l="l"/>
            <a:pathLst>
              <a:path h="11663337" w="10074207">
                <a:moveTo>
                  <a:pt x="10074208" y="0"/>
                </a:moveTo>
                <a:lnTo>
                  <a:pt x="0" y="0"/>
                </a:lnTo>
                <a:lnTo>
                  <a:pt x="0" y="11663337"/>
                </a:lnTo>
                <a:lnTo>
                  <a:pt x="10074208" y="11663337"/>
                </a:lnTo>
                <a:lnTo>
                  <a:pt x="10074208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6481110" y="7530461"/>
            <a:ext cx="3613780" cy="3455678"/>
          </a:xfrm>
          <a:custGeom>
            <a:avLst/>
            <a:gdLst/>
            <a:ahLst/>
            <a:cxnLst/>
            <a:rect r="r" b="b" t="t" l="l"/>
            <a:pathLst>
              <a:path h="3455678" w="3613780">
                <a:moveTo>
                  <a:pt x="3613780" y="0"/>
                </a:moveTo>
                <a:lnTo>
                  <a:pt x="0" y="0"/>
                </a:lnTo>
                <a:lnTo>
                  <a:pt x="0" y="3455678"/>
                </a:lnTo>
                <a:lnTo>
                  <a:pt x="3613780" y="3455678"/>
                </a:lnTo>
                <a:lnTo>
                  <a:pt x="361378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1189" y="4426835"/>
            <a:ext cx="17686811" cy="340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839"/>
              </a:lnSpc>
              <a:spcBef>
                <a:spcPct val="0"/>
              </a:spcBef>
            </a:pPr>
          </a:p>
          <a:p>
            <a:pPr algn="ctr" rtl="true">
              <a:lnSpc>
                <a:spcPts val="3839"/>
              </a:lnSpc>
              <a:spcBef>
                <a:spcPct val="0"/>
              </a:spcBef>
            </a:pPr>
            <a:r>
              <a:rPr lang="ar-EG" sz="3199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التفاعل المجتمعي:</a:t>
            </a:r>
            <a:r>
              <a:rPr lang="ar-EG" sz="319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تعزيز العلاقات مع المجتمع المحلي من خلال الأنشطة التفاعلية، والتواصل المستمر لفهم احتياجات المجتمع وتقديم الدعم المناسب.</a:t>
            </a:r>
          </a:p>
          <a:p>
            <a:pPr algn="ctr" rtl="true">
              <a:lnSpc>
                <a:spcPts val="3839"/>
              </a:lnSpc>
              <a:spcBef>
                <a:spcPct val="0"/>
              </a:spcBef>
            </a:pPr>
          </a:p>
          <a:p>
            <a:pPr algn="ctr" rtl="true">
              <a:lnSpc>
                <a:spcPts val="3839"/>
              </a:lnSpc>
              <a:spcBef>
                <a:spcPct val="0"/>
              </a:spcBef>
            </a:pPr>
          </a:p>
          <a:p>
            <a:pPr algn="ctr">
              <a:lnSpc>
                <a:spcPts val="3839"/>
              </a:lnSpc>
              <a:spcBef>
                <a:spcPct val="0"/>
              </a:spcBef>
            </a:pPr>
          </a:p>
          <a:p>
            <a:pPr algn="ctr" rtl="true">
              <a:lnSpc>
                <a:spcPts val="3839"/>
              </a:lnSpc>
              <a:spcBef>
                <a:spcPct val="0"/>
              </a:spcBef>
            </a:pPr>
            <a:r>
              <a:rPr lang="ar-EG" sz="3199">
                <a:solidFill>
                  <a:srgbClr val="FF5757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إبراز الأثر:</a:t>
            </a:r>
            <a:r>
              <a:rPr lang="ar-EG" sz="3199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 مشاركة قصص النجاح والإنجازات مع المجتمع والداعمين لزيادة الثقة وتعزيز الدعم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77535" y="1314847"/>
            <a:ext cx="7569878" cy="765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138"/>
              </a:lnSpc>
              <a:spcBef>
                <a:spcPct val="0"/>
              </a:spcBef>
            </a:pPr>
            <a:r>
              <a:rPr lang="ar-EG" sz="5115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  <a:rtl val="true"/>
              </a:rPr>
              <a:t>التواصل مع المجتمع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590314" y="31976"/>
            <a:ext cx="1665710" cy="1665710"/>
          </a:xfrm>
          <a:custGeom>
            <a:avLst/>
            <a:gdLst/>
            <a:ahLst/>
            <a:cxnLst/>
            <a:rect r="r" b="b" t="t" l="l"/>
            <a:pathLst>
              <a:path h="1665710" w="1665710">
                <a:moveTo>
                  <a:pt x="0" y="0"/>
                </a:moveTo>
                <a:lnTo>
                  <a:pt x="1665710" y="0"/>
                </a:lnTo>
                <a:lnTo>
                  <a:pt x="1665710" y="1665710"/>
                </a:lnTo>
                <a:lnTo>
                  <a:pt x="0" y="1665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DAGOMk3k8Ss</dc:identifier>
  <dcterms:modified xsi:type="dcterms:W3CDTF">2011-08-01T06:04:30Z</dcterms:modified>
  <cp:revision>1</cp:revision>
  <dc:title>تطوير الجمعية بشكل فعال، يمكنك اتباع خطة شاملة تتضمن عدة محاور رئيسية. فيما يلي بعض الخطط التطويرية التي يمكن أن تساهم في تحسين أداء الجمعية وتعزيز تأثيرها</dc:title>
</cp:coreProperties>
</file>